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0" r:id="rId1"/>
    <p:sldMasterId id="2147483652" r:id="rId2"/>
    <p:sldMasterId id="2147483655" r:id="rId3"/>
  </p:sldMasterIdLst>
  <p:notesMasterIdLst>
    <p:notesMasterId r:id="rId55"/>
  </p:notesMasterIdLst>
  <p:handoutMasterIdLst>
    <p:handoutMasterId r:id="rId56"/>
  </p:handoutMasterIdLst>
  <p:sldIdLst>
    <p:sldId id="256" r:id="rId4"/>
    <p:sldId id="257" r:id="rId5"/>
    <p:sldId id="258" r:id="rId6"/>
    <p:sldId id="260" r:id="rId7"/>
    <p:sldId id="261" r:id="rId8"/>
    <p:sldId id="262" r:id="rId9"/>
    <p:sldId id="317" r:id="rId10"/>
    <p:sldId id="315" r:id="rId11"/>
    <p:sldId id="264" r:id="rId12"/>
    <p:sldId id="265" r:id="rId13"/>
    <p:sldId id="308" r:id="rId14"/>
    <p:sldId id="267" r:id="rId15"/>
    <p:sldId id="268" r:id="rId16"/>
    <p:sldId id="318" r:id="rId17"/>
    <p:sldId id="269" r:id="rId18"/>
    <p:sldId id="270" r:id="rId19"/>
    <p:sldId id="271" r:id="rId20"/>
    <p:sldId id="272" r:id="rId21"/>
    <p:sldId id="309" r:id="rId22"/>
    <p:sldId id="273" r:id="rId23"/>
    <p:sldId id="274" r:id="rId24"/>
    <p:sldId id="276" r:id="rId25"/>
    <p:sldId id="275" r:id="rId26"/>
    <p:sldId id="277" r:id="rId27"/>
    <p:sldId id="278" r:id="rId28"/>
    <p:sldId id="279" r:id="rId29"/>
    <p:sldId id="280" r:id="rId30"/>
    <p:sldId id="281" r:id="rId31"/>
    <p:sldId id="283" r:id="rId32"/>
    <p:sldId id="284" r:id="rId33"/>
    <p:sldId id="285" r:id="rId34"/>
    <p:sldId id="286" r:id="rId35"/>
    <p:sldId id="287" r:id="rId36"/>
    <p:sldId id="288" r:id="rId37"/>
    <p:sldId id="289" r:id="rId38"/>
    <p:sldId id="290" r:id="rId39"/>
    <p:sldId id="291" r:id="rId40"/>
    <p:sldId id="292" r:id="rId41"/>
    <p:sldId id="293" r:id="rId42"/>
    <p:sldId id="295" r:id="rId43"/>
    <p:sldId id="296" r:id="rId44"/>
    <p:sldId id="297" r:id="rId45"/>
    <p:sldId id="298" r:id="rId46"/>
    <p:sldId id="310" r:id="rId47"/>
    <p:sldId id="299" r:id="rId48"/>
    <p:sldId id="301" r:id="rId49"/>
    <p:sldId id="302" r:id="rId50"/>
    <p:sldId id="304" r:id="rId51"/>
    <p:sldId id="312" r:id="rId52"/>
    <p:sldId id="311" r:id="rId53"/>
    <p:sldId id="305" r:id="rId54"/>
  </p:sldIdLst>
  <p:sldSz cx="9144000" cy="6858000" type="screen4x3"/>
  <p:notesSz cx="6858000" cy="9144000"/>
  <p:custDataLst>
    <p:tags r:id="rId57"/>
  </p:custDataLst>
  <p:defaultTextStyle>
    <a:defPPr>
      <a:defRPr lang="en-GB"/>
    </a:defPPr>
    <a:lvl1pPr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1pPr>
    <a:lvl2pPr marL="742950" indent="-28575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2pPr>
    <a:lvl3pPr marL="11430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3pPr>
    <a:lvl4pPr marL="16002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4pPr>
    <a:lvl5pPr marL="20574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B5AC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31" autoAdjust="0"/>
    <p:restoredTop sz="76299" autoAdjust="0"/>
  </p:normalViewPr>
  <p:slideViewPr>
    <p:cSldViewPr>
      <p:cViewPr varScale="1">
        <p:scale>
          <a:sx n="50" d="100"/>
          <a:sy n="50" d="100"/>
        </p:scale>
        <p:origin x="1900" y="44"/>
      </p:cViewPr>
      <p:guideLst>
        <p:guide orient="horz" pos="2160"/>
        <p:guide pos="2880"/>
      </p:guideLst>
    </p:cSldViewPr>
  </p:slideViewPr>
  <p:outlineViewPr>
    <p:cViewPr varScale="1">
      <p:scale>
        <a:sx n="170" d="200"/>
        <a:sy n="170" d="200"/>
      </p:scale>
      <p:origin x="132" y="446556"/>
    </p:cViewPr>
  </p:outlineViewPr>
  <p:notesTextViewPr>
    <p:cViewPr>
      <p:scale>
        <a:sx n="100" d="100"/>
        <a:sy n="100" d="100"/>
      </p:scale>
      <p:origin x="0" y="0"/>
    </p:cViewPr>
  </p:notesTextViewPr>
  <p:sorterViewPr>
    <p:cViewPr>
      <p:scale>
        <a:sx n="20" d="100"/>
        <a:sy n="20" d="100"/>
      </p:scale>
      <p:origin x="0" y="0"/>
    </p:cViewPr>
  </p:sorter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gs" Target="tags/tag1.xml"/><Relationship Id="rId61"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r>
              <a:rPr lang="en-US"/>
              <a:t>09/22/10</a:t>
            </a: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IN"/>
              <a:t>Copyright © The McGraw-Hill Companies, Inc. Permission required for reproduction or display.</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F34849D-0A29-42D0-B303-3D6673C77538}" type="slidenum">
              <a:rPr lang="en-US" smtClean="0"/>
              <a:pPr/>
              <a:t>‹#›</a:t>
            </a:fld>
            <a:endParaRPr lang="en-US"/>
          </a:p>
        </p:txBody>
      </p:sp>
    </p:spTree>
    <p:extLst>
      <p:ext uri="{BB962C8B-B14F-4D97-AF65-F5344CB8AC3E}">
        <p14:creationId xmlns:p14="http://schemas.microsoft.com/office/powerpoint/2010/main" val="3096774089"/>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AutoShape 1"/>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en-US">
              <a:ea typeface="+mn-ea"/>
            </a:endParaRPr>
          </a:p>
        </p:txBody>
      </p:sp>
      <p:sp>
        <p:nvSpPr>
          <p:cNvPr id="13314" name="Text Box 2"/>
          <p:cNvSpPr txBox="1">
            <a:spLocks noChangeArrowheads="1"/>
          </p:cNvSpPr>
          <p:nvPr/>
        </p:nvSpPr>
        <p:spPr bwMode="auto">
          <a:xfrm>
            <a:off x="0" y="0"/>
            <a:ext cx="2971800" cy="460375"/>
          </a:xfrm>
          <a:prstGeom prst="rect">
            <a:avLst/>
          </a:prstGeom>
          <a:noFill/>
          <a:ln w="9525">
            <a:noFill/>
            <a:round/>
            <a:headEnd/>
            <a:tailEnd/>
          </a:ln>
          <a:effectLst/>
        </p:spPr>
        <p:txBody>
          <a:bodyPr wrap="none" anchor="ctr"/>
          <a:lstStyle/>
          <a:p>
            <a:pPr>
              <a:defRPr/>
            </a:pPr>
            <a:endParaRPr lang="en-US">
              <a:ea typeface="+mn-ea"/>
            </a:endParaRPr>
          </a:p>
        </p:txBody>
      </p:sp>
      <p:sp>
        <p:nvSpPr>
          <p:cNvPr id="13315" name="Rectangle 3"/>
          <p:cNvSpPr>
            <a:spLocks noGrp="1" noChangeArrowheads="1"/>
          </p:cNvSpPr>
          <p:nvPr>
            <p:ph type="dt"/>
          </p:nvPr>
        </p:nvSpPr>
        <p:spPr bwMode="auto">
          <a:xfrm>
            <a:off x="3884613" y="0"/>
            <a:ext cx="2970212"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tabLst>
                <a:tab pos="723900" algn="l"/>
                <a:tab pos="1447800" algn="l"/>
                <a:tab pos="2171700" algn="l"/>
                <a:tab pos="2895600" algn="l"/>
              </a:tabLst>
              <a:defRPr sz="1200" smtClean="0">
                <a:solidFill>
                  <a:srgbClr val="000000"/>
                </a:solidFill>
                <a:latin typeface="Calibri" charset="0"/>
                <a:ea typeface="+mn-ea"/>
              </a:defRPr>
            </a:lvl1pPr>
          </a:lstStyle>
          <a:p>
            <a:pPr>
              <a:defRPr/>
            </a:pPr>
            <a:r>
              <a:rPr lang="en-US"/>
              <a:t>09/22/10</a:t>
            </a:r>
          </a:p>
        </p:txBody>
      </p:sp>
      <p:sp>
        <p:nvSpPr>
          <p:cNvPr id="66565" name="Rectangle 4"/>
          <p:cNvSpPr>
            <a:spLocks noGrp="1" noRot="1" noChangeAspect="1" noChangeArrowheads="1"/>
          </p:cNvSpPr>
          <p:nvPr>
            <p:ph type="sldImg"/>
          </p:nvPr>
        </p:nvSpPr>
        <p:spPr bwMode="auto">
          <a:xfrm>
            <a:off x="1143000" y="685800"/>
            <a:ext cx="4570413" cy="3427413"/>
          </a:xfrm>
          <a:prstGeom prst="rect">
            <a:avLst/>
          </a:prstGeom>
          <a:noFill/>
          <a:ln w="12600">
            <a:solidFill>
              <a:srgbClr val="000000"/>
            </a:solidFill>
            <a:miter lim="800000"/>
            <a:headEnd/>
            <a:tailEnd/>
          </a:ln>
        </p:spPr>
      </p:sp>
      <p:sp>
        <p:nvSpPr>
          <p:cNvPr id="13317" name="Rectangle 5"/>
          <p:cNvSpPr>
            <a:spLocks noGrp="1" noChangeArrowheads="1"/>
          </p:cNvSpPr>
          <p:nvPr>
            <p:ph type="body"/>
          </p:nvPr>
        </p:nvSpPr>
        <p:spPr bwMode="auto">
          <a:xfrm>
            <a:off x="685800" y="4343400"/>
            <a:ext cx="5484813" cy="41132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endParaRPr lang="en-US" noProof="0"/>
          </a:p>
        </p:txBody>
      </p:sp>
      <p:sp>
        <p:nvSpPr>
          <p:cNvPr id="13318" name="Text Box 6"/>
          <p:cNvSpPr txBox="1">
            <a:spLocks noChangeArrowheads="1"/>
          </p:cNvSpPr>
          <p:nvPr/>
        </p:nvSpPr>
        <p:spPr bwMode="auto">
          <a:xfrm>
            <a:off x="0" y="8683625"/>
            <a:ext cx="2971800" cy="460375"/>
          </a:xfrm>
          <a:prstGeom prst="rect">
            <a:avLst/>
          </a:prstGeom>
          <a:noFill/>
          <a:ln w="9525">
            <a:noFill/>
            <a:round/>
            <a:headEnd/>
            <a:tailEnd/>
          </a:ln>
          <a:effectLst/>
        </p:spPr>
        <p:txBody>
          <a:bodyPr wrap="none" anchor="ctr"/>
          <a:lstStyle/>
          <a:p>
            <a:pPr>
              <a:defRPr/>
            </a:pPr>
            <a:endParaRPr lang="en-US">
              <a:ea typeface="+mn-ea"/>
            </a:endParaRPr>
          </a:p>
        </p:txBody>
      </p:sp>
      <p:sp>
        <p:nvSpPr>
          <p:cNvPr id="13319" name="Rectangle 7"/>
          <p:cNvSpPr>
            <a:spLocks noGrp="1" noChangeArrowheads="1"/>
          </p:cNvSpPr>
          <p:nvPr>
            <p:ph type="sldNum"/>
          </p:nvPr>
        </p:nvSpPr>
        <p:spPr bwMode="auto">
          <a:xfrm>
            <a:off x="3884613" y="8685213"/>
            <a:ext cx="2970212" cy="455612"/>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r">
              <a:tabLst>
                <a:tab pos="723900" algn="l"/>
                <a:tab pos="1447800" algn="l"/>
                <a:tab pos="2171700" algn="l"/>
                <a:tab pos="2895600" algn="l"/>
              </a:tabLst>
              <a:defRPr sz="1200" smtClean="0">
                <a:solidFill>
                  <a:srgbClr val="000000"/>
                </a:solidFill>
                <a:latin typeface="Calibri" charset="0"/>
                <a:ea typeface="+mn-ea"/>
              </a:defRPr>
            </a:lvl1pPr>
          </a:lstStyle>
          <a:p>
            <a:pPr>
              <a:defRPr/>
            </a:pPr>
            <a:fld id="{06683BCA-3AE6-4D37-BA71-42C632B1624B}" type="slidenum">
              <a:rPr lang="en-US"/>
              <a:pPr>
                <a:defRPr/>
              </a:pPr>
              <a:t>‹#›</a:t>
            </a:fld>
            <a:endParaRPr lang="en-US"/>
          </a:p>
        </p:txBody>
      </p:sp>
    </p:spTree>
    <p:extLst>
      <p:ext uri="{BB962C8B-B14F-4D97-AF65-F5344CB8AC3E}">
        <p14:creationId xmlns:p14="http://schemas.microsoft.com/office/powerpoint/2010/main" val="3358399423"/>
      </p:ext>
    </p:extLst>
  </p:cSld>
  <p:clrMap bg1="lt1" tx1="dk1" bg2="lt2" tx2="dk2" accent1="accent1" accent2="accent2" accent3="accent3" accent4="accent4" accent5="accent5" accent6="accent6" hlink="hlink" folHlink="folHlink"/>
  <p:hf hdr="0"/>
  <p:notesStyle>
    <a:lvl1pPr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1pPr>
    <a:lvl2pPr marL="742950" indent="-28575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2pPr>
    <a:lvl3pPr marL="11430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3pPr>
    <a:lvl4pPr marL="16002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4pPr>
    <a:lvl5pPr marL="20574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67588" name="Text Box 2"/>
          <p:cNvSpPr>
            <a:spLocks noGrp="1" noChangeArrowheads="1"/>
          </p:cNvSpPr>
          <p:nvPr>
            <p:ph type="body"/>
          </p:nvPr>
        </p:nvSpPr>
        <p:spPr>
          <a:xfrm>
            <a:off x="685800" y="4343400"/>
            <a:ext cx="5486400" cy="4114800"/>
          </a:xfrm>
          <a:noFill/>
          <a:ln/>
        </p:spPr>
        <p:txBody>
          <a:bodyPr wrap="none" anchor="ctr"/>
          <a:lstStyle/>
          <a:p>
            <a:endParaRPr lang="en-US" dirty="0"/>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1"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68612" name="Text Box 2"/>
          <p:cNvSpPr>
            <a:spLocks noGrp="1" noChangeArrowheads="1"/>
          </p:cNvSpPr>
          <p:nvPr>
            <p:ph type="body" idx="1"/>
          </p:nvPr>
        </p:nvSpPr>
        <p:spPr>
          <a:xfrm>
            <a:off x="685800" y="4343400"/>
            <a:ext cx="5486400" cy="4208463"/>
          </a:xfrm>
          <a:noFill/>
          <a:ln/>
        </p:spPr>
        <p:txBody>
          <a:bodyPr wrap="none" anchor="ctr"/>
          <a:lstStyle/>
          <a:p>
            <a:endParaRPr lang="en-US"/>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69636"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In Brazil, a mix of economic growth, female empowerment, urbanization, and the widespread popularity of television and the images it portrays of modern life have resulted in one of the most abrupt birth rate declines over the past few decades of any country in the world.</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Swift economic progress has brought a dramatically improved standard of living for most Brazilians. In 1960, the average wage in Brazil was less than $2,000 (U.S.) per year, only 19 percent of Brazilian households had electricity, TV was rare, the average education for females was 2 years, the typical woman had 6.2 children, and the annual population growth rate was 3.0 percent. Fifty years later, the average wage had risen fivefold, 95 percent of households had both electricity and TV, the average education for females was 8.6 years (a year more than for males), the fertility rate (number of children per woman in a lifetime) was 1.8, and the growth rate was 0.9 percent (fig. 4.1). Currently, 99 percent of urban residents have improved drinking water and 87 percent have improved sanitation. Infant mortality has fallen from 204 per 1,000 children in 1960 to 19 per 1,000 today. Knowing that your children are likely to survive to adulthood makes a big difference in how many you choose to have.</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The industrialization that fueled this rapid economic growth also brought urbanization as people moved from rural areas to the cities in search of jobs. Currently 87 percent of Brazilians live in urban areas where smaller families are an economic advantage.   </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Recently, a program to extend electricity to remote rural areas and to the </a:t>
            </a:r>
            <a:r>
              <a:rPr lang="en-US" sz="1200" kern="1200" baseline="0" dirty="0" err="1">
                <a:solidFill>
                  <a:srgbClr val="000000"/>
                </a:solidFill>
                <a:latin typeface="Times New Roman" charset="0"/>
                <a:ea typeface="ＭＳ Ｐゴシック" charset="-128"/>
                <a:cs typeface="+mn-cs"/>
              </a:rPr>
              <a:t>favelas</a:t>
            </a:r>
            <a:r>
              <a:rPr lang="en-US" sz="1200" kern="1200" baseline="0" dirty="0">
                <a:solidFill>
                  <a:srgbClr val="000000"/>
                </a:solidFill>
                <a:latin typeface="Times New Roman" charset="0"/>
                <a:ea typeface="ＭＳ Ｐゴシック" charset="-128"/>
                <a:cs typeface="+mn-cs"/>
              </a:rPr>
              <a:t> (slums) that crowd the hills around major cities. As people moved to the city, they had both more access to TV and more leisure time. Daytime soap operas offered a view of what modern life might be like. Followed avidly by a majority of the population, the actors, plots, and situations in the </a:t>
            </a:r>
            <a:r>
              <a:rPr lang="en-US" sz="1200" kern="1200" baseline="0" dirty="0" err="1">
                <a:solidFill>
                  <a:srgbClr val="000000"/>
                </a:solidFill>
                <a:latin typeface="Times New Roman" charset="0"/>
                <a:ea typeface="ＭＳ Ｐゴシック" charset="-128"/>
                <a:cs typeface="+mn-cs"/>
              </a:rPr>
              <a:t>telenovela</a:t>
            </a:r>
            <a:r>
              <a:rPr lang="en-US" sz="1200" kern="1200" baseline="0" dirty="0">
                <a:solidFill>
                  <a:srgbClr val="000000"/>
                </a:solidFill>
                <a:latin typeface="Times New Roman" charset="0"/>
                <a:ea typeface="ＭＳ Ｐゴシック" charset="-128"/>
                <a:cs typeface="+mn-cs"/>
              </a:rPr>
              <a:t> were widely discussed and admired by the public. In general, the programs showed small, affluent , modern families with lots of material possessions. Women in particular are shown as powerful executives and business owners who have successful careers and considerable personal freedom. This image has changed aspirations for many women. The desire to have large families, as their mothers or grandmothers did, is no longer popular among young women. No official government policy in Brazil has ever promoted family planning. The country is overwhelmingly Roman Catholic (with the largest catholic population in world), but most women quietly chose to ignore church teaching about birth control. </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So, Brazil has stabilized its population without direct intervention in family planning. Economic growth, better educational opportunities for girls, women’s rights, and a vision of what life could hold for a modern family have brought about this change spontaneously. </a:t>
            </a:r>
          </a:p>
          <a:p>
            <a:endParaRPr lang="en-US" sz="1100" dirty="0">
              <a:latin typeface="Calibri" charset="0"/>
            </a:endParaRPr>
          </a:p>
        </p:txBody>
      </p:sp>
      <p:sp>
        <p:nvSpPr>
          <p:cNvPr id="6963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75073F4-C4F9-4C0B-BF4C-5EE466F9DAE9}"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71684"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Every second, on average, four or five children are born somewhere on the earth. In that same second, one or two other people die. This difference between births and deaths means a net gain of about 2.5 more humans per second (on average) in the world’s population.  In 2011 the United Nations announced that we had reached 7 billion people, having added the most recent billion in only 12 years. We’re now growing at 1.11 percent per year. This means we are adding about 75 million more people to the planet every year.</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Many people worry that overpopulation will cause—or perhaps already is causing—resource depletion and environmental degradation that threaten the ecological life-support systems on which we all depend. Others believe that human ingenuity, technology, and enterprise can expand the world’s carrying capacity and allow us to overcome any problems we encounter. From this perspective, more people may be beneficial, rather than disastrous.</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Whether human populations will continue to grow at present rates and what that growth would imply for environmental quality and human life are among the most central and pressing questions in environmental science. </a:t>
            </a:r>
          </a:p>
          <a:p>
            <a:endParaRPr lang="en-US" sz="1200" kern="1200" baseline="0" dirty="0">
              <a:solidFill>
                <a:srgbClr val="000000"/>
              </a:solidFill>
              <a:latin typeface="Times New Roman" charset="0"/>
              <a:ea typeface="ＭＳ Ｐゴシック" charset="-128"/>
              <a:cs typeface="+mn-cs"/>
            </a:endParaRPr>
          </a:p>
          <a:p>
            <a:endParaRPr lang="en-US" dirty="0">
              <a:latin typeface="Calibri" charset="0"/>
            </a:endParaRPr>
          </a:p>
        </p:txBody>
      </p:sp>
      <p:sp>
        <p:nvSpPr>
          <p:cNvPr id="7168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9191E29-E5C1-4F19-90A9-5FF5F5280C59}"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72708"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The agricultural revolution produced a larger and more secure food supply and allowed the human population to grow, reaching perhaps 50 million people by 5000 B.C.. For thousands of years, the number of humans increased very slowly. Archaeological evidence and historical descriptions suggest that only about 300 million people were living in the first century A.D. (table 4.1).</a:t>
            </a:r>
            <a:endParaRPr lang="en-US" dirty="0">
              <a:latin typeface="Calibri" charset="0"/>
            </a:endParaRPr>
          </a:p>
        </p:txBody>
      </p:sp>
      <p:sp>
        <p:nvSpPr>
          <p:cNvPr id="7270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0D96731-CF40-4267-B6B0-FA382DD89668}"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73732"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Many factors contributed to this rapid growth seen after 1600 AD. Increased sailing and navigating skills stimulated commerce and communication among nations. Agricultural developments, better sources of power, and improved health care and hygiene also played a role. We are now in an exponential, or J curve, pattern of growth, described in chapter 3.   It took all of human history to reach 1 billion people in 1800 but only 156 more years to get to 3 billion in 1960. It took us about 12 years to add the seventh billion. Another way to look at population growth is that the number of living humans tripled during the twentieth century. Will it do so again in the twenty-first century?  If it does, will we overshoot our environment’s carrying capacity and experience a catastrophic dieback similar to those described in chapter 3? As you will see later in this chapter, there is some evidence that population growth already is slowing, but whether we will reach equilibrium soon enough and at a size that can be sustained over the long term remains a difficult but vital question. </a:t>
            </a:r>
            <a:endParaRPr lang="en-US" dirty="0">
              <a:latin typeface="Calibri" charset="0"/>
            </a:endParaRPr>
          </a:p>
        </p:txBody>
      </p:sp>
      <p:sp>
        <p:nvSpPr>
          <p:cNvPr id="7373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B267F91-531B-4FC6-9894-DF0BE6C63FA7}"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p:cNvSpPr>
            <a:spLocks noGrp="1"/>
          </p:cNvSpPr>
          <p:nvPr>
            <p:ph type="dt" idx="10"/>
          </p:nvPr>
        </p:nvSpPr>
        <p:spPr/>
        <p:txBody>
          <a:bodyPr/>
          <a:lstStyle/>
          <a:p>
            <a:pPr>
              <a:defRPr/>
            </a:pPr>
            <a:r>
              <a:rPr lang="en-US"/>
              <a:t>09/22/10</a:t>
            </a:r>
          </a:p>
        </p:txBody>
      </p:sp>
      <p:sp>
        <p:nvSpPr>
          <p:cNvPr id="6" name="Slide Number Placeholder 5"/>
          <p:cNvSpPr>
            <a:spLocks noGrp="1"/>
          </p:cNvSpPr>
          <p:nvPr>
            <p:ph type="sldNum" idx="11"/>
          </p:nvPr>
        </p:nvSpPr>
        <p:spPr/>
        <p:txBody>
          <a:bodyPr/>
          <a:lstStyle/>
          <a:p>
            <a:pPr>
              <a:defRPr/>
            </a:pPr>
            <a:fld id="{06683BCA-3AE6-4D37-BA71-42C632B1624B}" type="slidenum">
              <a:rPr lang="en-US" smtClean="0"/>
              <a:pPr>
                <a:defRPr/>
              </a:pPr>
              <a:t>7</a:t>
            </a:fld>
            <a:endParaRPr lang="en-US"/>
          </a:p>
        </p:txBody>
      </p:sp>
    </p:spTree>
    <p:extLst>
      <p:ext uri="{BB962C8B-B14F-4D97-AF65-F5344CB8AC3E}">
        <p14:creationId xmlns:p14="http://schemas.microsoft.com/office/powerpoint/2010/main" val="2216567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9"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75780" name="Text Box 2"/>
          <p:cNvSpPr>
            <a:spLocks noGrp="1" noChangeArrowheads="1"/>
          </p:cNvSpPr>
          <p:nvPr>
            <p:ph type="body" idx="1"/>
          </p:nvPr>
        </p:nvSpPr>
        <p:spPr>
          <a:xfrm>
            <a:off x="685800" y="4343400"/>
            <a:ext cx="5486400" cy="4208463"/>
          </a:xfrm>
          <a:noFill/>
          <a:ln/>
        </p:spPr>
        <p:txBody>
          <a:bodyPr wrap="none" anchor="ctr"/>
          <a:lstStyle/>
          <a:p>
            <a:r>
              <a:rPr lang="en-US" sz="1200" kern="1200" baseline="0" dirty="0">
                <a:solidFill>
                  <a:srgbClr val="000000"/>
                </a:solidFill>
                <a:latin typeface="Times New Roman" charset="0"/>
                <a:ea typeface="ＭＳ Ｐゴシック" charset="-128"/>
                <a:cs typeface="+mn-cs"/>
              </a:rPr>
              <a:t>The number of children a family chooses to have is determined by many factors. In urban, industrialized countries, such as Brazil, most families now want only one or two children.</a:t>
            </a:r>
            <a:endParaRPr lang="en-US" dirty="0"/>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76804" name="Text Box 2"/>
          <p:cNvSpPr>
            <a:spLocks noGrp="1" noChangeArrowheads="1"/>
          </p:cNvSpPr>
          <p:nvPr>
            <p:ph type="body"/>
          </p:nvPr>
        </p:nvSpPr>
        <p:spPr>
          <a:xfrm>
            <a:off x="685800" y="4343400"/>
            <a:ext cx="5486400" cy="4114800"/>
          </a:xfrm>
          <a:noFill/>
          <a:ln/>
        </p:spPr>
        <p:txBody>
          <a:bodyPr/>
          <a:lstStyle/>
          <a:p>
            <a:pPr>
              <a:lnSpc>
                <a:spcPct val="80000"/>
              </a:lnSpc>
              <a:spcBef>
                <a:spcPts val="37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000" dirty="0">
              <a:latin typeface="Calibri" charset="0"/>
            </a:endParaRPr>
          </a:p>
        </p:txBody>
      </p:sp>
      <p:sp>
        <p:nvSpPr>
          <p:cNvPr id="7680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2D3D9BF-3994-4457-825F-884D8D6D9BAC}"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10</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mn-cs"/>
              </a:rPr>
              <a:t>In 1798 Thomas Malthus (1766–1834) wrote </a:t>
            </a:r>
            <a:r>
              <a:rPr lang="en-US" sz="1200" i="1" kern="1200" baseline="0" dirty="0">
                <a:solidFill>
                  <a:srgbClr val="000000"/>
                </a:solidFill>
                <a:latin typeface="Times New Roman" charset="0"/>
                <a:ea typeface="ＭＳ Ｐゴシック" charset="-128"/>
                <a:cs typeface="+mn-cs"/>
              </a:rPr>
              <a:t>An Essay on the Principle of Population, </a:t>
            </a:r>
            <a:r>
              <a:rPr lang="en-US" sz="1200" kern="1200" baseline="0" dirty="0">
                <a:solidFill>
                  <a:srgbClr val="000000"/>
                </a:solidFill>
                <a:latin typeface="Times New Roman" charset="0"/>
                <a:ea typeface="ＭＳ Ｐゴシック" charset="-128"/>
                <a:cs typeface="+mn-cs"/>
              </a:rPr>
              <a:t>changing the way European leaders thought about population growth. Malthus collected data to show that populations tended to increase at an exponential, or compound, rate, whereas food production either remained stable or increased only slowly. Eventually, he argued, human populations would outstrip their food supply and collapse into starvation, crime, and misery.</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The economist Karl Marx (1818–1883) presented an opposing view that population growth results from poverty, resource depletion, pollution, and other social ills. Slowing population growth, claimed Marx, requires that people be treated justly, and that exploitation and oppression be eliminated from social arrangements.  Both Marx and Malthus developed their theories about human population growth when the world, technology, and society were understood much differently from how they are today. Some believe that we are approaching, or may have surpassed, the earth’s carrying capacity.</a:t>
            </a:r>
            <a:endParaRPr lang="en-US" dirty="0"/>
          </a:p>
        </p:txBody>
      </p:sp>
      <p:sp>
        <p:nvSpPr>
          <p:cNvPr id="5" name="Date Placeholder 4"/>
          <p:cNvSpPr>
            <a:spLocks noGrp="1"/>
          </p:cNvSpPr>
          <p:nvPr>
            <p:ph type="dt" idx="10"/>
          </p:nvPr>
        </p:nvSpPr>
        <p:spPr/>
        <p:txBody>
          <a:bodyPr/>
          <a:lstStyle/>
          <a:p>
            <a:pPr>
              <a:defRPr/>
            </a:pPr>
            <a:r>
              <a:rPr lang="en-US"/>
              <a:t>09/22/10</a:t>
            </a:r>
          </a:p>
        </p:txBody>
      </p:sp>
      <p:sp>
        <p:nvSpPr>
          <p:cNvPr id="6" name="Slide Number Placeholder 5"/>
          <p:cNvSpPr>
            <a:spLocks noGrp="1"/>
          </p:cNvSpPr>
          <p:nvPr>
            <p:ph type="sldNum" idx="11"/>
          </p:nvPr>
        </p:nvSpPr>
        <p:spPr/>
        <p:txBody>
          <a:bodyPr/>
          <a:lstStyle/>
          <a:p>
            <a:pPr>
              <a:defRPr/>
            </a:pPr>
            <a:fld id="{06683BCA-3AE6-4D37-BA71-42C632B1624B}" type="slidenum">
              <a:rPr lang="en-US" smtClean="0"/>
              <a:pPr>
                <a:defRPr/>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1"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78852" name="Text Box 2"/>
          <p:cNvSpPr>
            <a:spLocks noGrp="1" noChangeArrowheads="1"/>
          </p:cNvSpPr>
          <p:nvPr>
            <p:ph type="body" idx="1"/>
          </p:nvPr>
        </p:nvSpPr>
        <p:spPr>
          <a:xfrm>
            <a:off x="685800" y="4343400"/>
            <a:ext cx="5486400" cy="4208463"/>
          </a:xfrm>
          <a:noFill/>
          <a:ln/>
        </p:spPr>
        <p:txBody>
          <a:bodyPr wrap="none" anchor="ctr"/>
          <a:lstStyle/>
          <a:p>
            <a:endParaRPr lang="en-US"/>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79876" name="Text Box 2"/>
          <p:cNvSpPr>
            <a:spLocks noGrp="1" noChangeArrowheads="1"/>
          </p:cNvSpPr>
          <p:nvPr>
            <p:ph type="body"/>
          </p:nvPr>
        </p:nvSpPr>
        <p:spPr>
          <a:xfrm>
            <a:off x="685800" y="4343400"/>
            <a:ext cx="5486400" cy="4114800"/>
          </a:xfrm>
          <a:noFill/>
          <a:ln/>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latin typeface="Calibri" charset="0"/>
              </a:rPr>
              <a:t>The burst of world population growth that began 200 years ago was stimulated by scientific and industrial revolutions. Progress in agricultural productivity, engineering, information technology, commerce, medicine, sanitation, and other achievements of modern life have made it possible to support approximately 1,000 times as many people per unit area as was possible 10,000 years ago. Economist Stephen Moore of the Cato Institute in Washington, D.C., regards this achievement as “a real tribute to human ingenuity and our ability to innovate.” There is no reason, he argues, to think that our ability to find technological solutions to our problems will diminish in the future.</a:t>
            </a:r>
          </a:p>
        </p:txBody>
      </p:sp>
      <p:sp>
        <p:nvSpPr>
          <p:cNvPr id="7987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4433695-1D7A-4765-95D8-7FF3F7183F6A}"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13</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0900"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While increased standards of living in Brazil have helped stabilize population, they also bring about higher technological impacts.  A family living an affluent lifestyle that depends on high levels of energy and material consumption, and that produces excessive amounts of pollution, could cause greater environmental damage than a whole village of hunters and gatherers or subsistence farmers.  Put another way, if the billions of people in Asia, Africa, and Latin America were to reach the levels of consumption now enjoyed by rich people in North America or Europe using the same technology that provides that lifestyle today, the environmental effects will undoubtedly be disastrous.</a:t>
            </a:r>
            <a:endParaRPr lang="en-US" dirty="0">
              <a:latin typeface="Calibri" charset="0"/>
            </a:endParaRPr>
          </a:p>
        </p:txBody>
      </p:sp>
      <p:sp>
        <p:nvSpPr>
          <p:cNvPr id="8090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6EF19B3-906F-4ED0-9979-0D51D193BF41}"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15</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1924" name="Text Box 2"/>
          <p:cNvSpPr>
            <a:spLocks noGrp="1" noChangeArrowheads="1"/>
          </p:cNvSpPr>
          <p:nvPr>
            <p:ph type="body"/>
          </p:nvPr>
        </p:nvSpPr>
        <p:spPr>
          <a:xfrm>
            <a:off x="685800" y="4343400"/>
            <a:ext cx="5486400" cy="4114800"/>
          </a:xfrm>
          <a:noFill/>
          <a:ln/>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latin typeface="Calibri" charset="0"/>
              </a:rPr>
              <a:t>Services provided by nature make up a large proportion of our ecological footprint. For example, forests and grasslands store carbon, protect watersheds, purify air and water, and provide wildlife habitat.</a:t>
            </a:r>
          </a:p>
        </p:txBody>
      </p:sp>
      <p:sp>
        <p:nvSpPr>
          <p:cNvPr id="8192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F247311-4927-44FA-B61F-4A991AED223C}"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16</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2948" name="Text Box 2"/>
          <p:cNvSpPr>
            <a:spLocks noGrp="1" noChangeArrowheads="1"/>
          </p:cNvSpPr>
          <p:nvPr>
            <p:ph type="body"/>
          </p:nvPr>
        </p:nvSpPr>
        <p:spPr>
          <a:xfrm>
            <a:off x="685800" y="4343400"/>
            <a:ext cx="5486400" cy="4114800"/>
          </a:xfrm>
          <a:noFill/>
          <a:ln/>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latin typeface="Calibri" charset="0"/>
              </a:rPr>
              <a:t>Adding people also boosts human ingenuity and intelligence that can create new resources by finding new materials and discovering new ways of doing things. </a:t>
            </a:r>
          </a:p>
        </p:txBody>
      </p:sp>
      <p:sp>
        <p:nvSpPr>
          <p:cNvPr id="8294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12D23E5-B276-4807-B833-DE2CF4C5F562}"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17</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3972" name="Text Box 2"/>
          <p:cNvSpPr>
            <a:spLocks noGrp="1" noChangeArrowheads="1"/>
          </p:cNvSpPr>
          <p:nvPr>
            <p:ph type="body"/>
          </p:nvPr>
        </p:nvSpPr>
        <p:spPr>
          <a:xfrm>
            <a:off x="685800" y="4343400"/>
            <a:ext cx="5486400" cy="4114800"/>
          </a:xfrm>
          <a:noFill/>
          <a:ln/>
        </p:spPr>
        <p:txBody>
          <a:bodyPr/>
          <a:lstStyle/>
          <a:p>
            <a:pPr eaLnBrk="1" hangingPunct="1">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atin typeface="Calibri" charset="0"/>
            </a:endParaRPr>
          </a:p>
          <a:p>
            <a:pPr eaLnBrk="1" hangingPunct="1">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atin typeface="Calibri" charset="0"/>
            </a:endParaRPr>
          </a:p>
        </p:txBody>
      </p:sp>
      <p:sp>
        <p:nvSpPr>
          <p:cNvPr id="8397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2F0E945-6BE2-4DF3-82BC-D4D88C42D592}"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18</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mn-cs"/>
              </a:rPr>
              <a:t>Some countries have never even taken a census, and some that have been done may not be accurate. Governments overstate or understate their populations to make their countries appear larger and more important or smaller and more stable than they really are. Some individuals, especially if they are homeless, refugees, or illegal aliens, may not want to be counted or identified. </a:t>
            </a:r>
          </a:p>
          <a:p>
            <a:endParaRPr lang="en-US" sz="1200" kern="1200" baseline="0" dirty="0">
              <a:solidFill>
                <a:srgbClr val="000000"/>
              </a:solidFill>
              <a:latin typeface="Times New Roman" charset="0"/>
              <a:ea typeface="ＭＳ Ｐゴシック" charset="-128"/>
              <a:cs typeface="+mn-cs"/>
            </a:endParaRPr>
          </a:p>
        </p:txBody>
      </p:sp>
      <p:sp>
        <p:nvSpPr>
          <p:cNvPr id="5" name="Date Placeholder 4"/>
          <p:cNvSpPr>
            <a:spLocks noGrp="1"/>
          </p:cNvSpPr>
          <p:nvPr>
            <p:ph type="dt" idx="10"/>
          </p:nvPr>
        </p:nvSpPr>
        <p:spPr/>
        <p:txBody>
          <a:bodyPr/>
          <a:lstStyle/>
          <a:p>
            <a:pPr>
              <a:defRPr/>
            </a:pPr>
            <a:r>
              <a:rPr lang="en-US"/>
              <a:t>09/22/10</a:t>
            </a:r>
          </a:p>
        </p:txBody>
      </p:sp>
      <p:sp>
        <p:nvSpPr>
          <p:cNvPr id="6" name="Slide Number Placeholder 5"/>
          <p:cNvSpPr>
            <a:spLocks noGrp="1"/>
          </p:cNvSpPr>
          <p:nvPr>
            <p:ph type="sldNum" idx="11"/>
          </p:nvPr>
        </p:nvSpPr>
        <p:spPr/>
        <p:txBody>
          <a:bodyPr/>
          <a:lstStyle/>
          <a:p>
            <a:pPr>
              <a:defRPr/>
            </a:pPr>
            <a:fld id="{06683BCA-3AE6-4D37-BA71-42C632B1624B}" type="slidenum">
              <a:rPr lang="en-US" smtClean="0"/>
              <a:pPr>
                <a:defRPr/>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4996" name="Text Box 2"/>
          <p:cNvSpPr>
            <a:spLocks noGrp="1" noChangeArrowheads="1"/>
          </p:cNvSpPr>
          <p:nvPr>
            <p:ph type="body"/>
          </p:nvPr>
        </p:nvSpPr>
        <p:spPr>
          <a:xfrm>
            <a:off x="685800" y="4343400"/>
            <a:ext cx="5486400" cy="4114800"/>
          </a:xfrm>
          <a:noFill/>
          <a:ln/>
        </p:spPr>
        <p:txBody>
          <a:bodyPr/>
          <a:lstStyle/>
          <a:p>
            <a:pPr marL="0" marR="0" indent="0" algn="l" defTabSz="449263" rtl="0" eaLnBrk="0" fontAlgn="base" latinLnBrk="0" hangingPunct="0">
              <a:lnSpc>
                <a:spcPct val="100000"/>
              </a:lnSpc>
              <a:spcBef>
                <a:spcPts val="450"/>
              </a:spcBef>
              <a:spcAft>
                <a:spcPct val="0"/>
              </a:spcAft>
              <a:buClr>
                <a:srgbClr val="000000"/>
              </a:buClr>
              <a:buSzPct val="100000"/>
              <a:buFont typeface="Times New Roman"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1200" kern="1200" baseline="0" dirty="0">
                <a:solidFill>
                  <a:srgbClr val="000000"/>
                </a:solidFill>
                <a:latin typeface="Times New Roman" charset="0"/>
                <a:ea typeface="ＭＳ Ｐゴシック" charset="-128"/>
                <a:cs typeface="+mn-cs"/>
              </a:rPr>
              <a:t>We really live in two very different demographic worlds.  One of these worlds is poor, young, and growing rapidly, while  the other is rich, old, and shrinking in population size. The poorer world is occupied by the vast majority of people who live in the less-developed countries of Africa, Asia, and Latin America (fig. 4.6). These countries represent 80 percent of the world population but will contribute more than 90 percent of all projected future growth. The richer world is made up of North America, western Europe, Japan, Australia, and New Zealand.</a:t>
            </a:r>
            <a:endParaRPr lang="en-US" dirty="0"/>
          </a:p>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dirty="0">
              <a:latin typeface="Calibri" charset="0"/>
            </a:endParaRPr>
          </a:p>
        </p:txBody>
      </p:sp>
      <p:sp>
        <p:nvSpPr>
          <p:cNvPr id="8499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8B23D7A-A974-4FE0-A7EF-6716403E6986}"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20</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6020"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The situation is even worse in many African countries, where AIDS and other communicable diseases are killing people at a terrible rate. The populations of many African countries are now falling because of this terrible disease (fig. 4.7). Altogether, Africa’s population is expected to be nearly 200 million lower in 2050 than it would have been without AIDS.</a:t>
            </a:r>
            <a:endParaRPr lang="en-US" dirty="0">
              <a:latin typeface="Calibri" charset="0"/>
            </a:endParaRPr>
          </a:p>
        </p:txBody>
      </p:sp>
      <p:sp>
        <p:nvSpPr>
          <p:cNvPr id="8602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10CDA9D-D332-4F96-AB9F-306A967B0E01}"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21</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8068"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Although the world as a whole still has an average fertility rate of 2.5, growth rates are lower now than at any time since World War II. If fertility declines like those in Brazil were to occur everywhere in the world, our total population could begin to decline by the end of the twenty-first century.</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Rapidly growing, developing countries, such as Brazil, often have lower crude death rates (6 per 1,000 currently) than do the more-developed, slowly growing countries, such as Denmark (12 per 1,000), even though their life expectancies are considerably lower. This is because a rapidly growing country has proportionately more youths and fewer elderly than a more slowly growing country</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For most of human history, life expectancy in most societies probably has been 35 to 40 years.  This means, not that no one lived past age 40, but instead that many people died at earlier ages (mostly early childhood), which balanced out those who managed to live longer. The twentieth century saw a global transformation in human health unmatched in history. This revolution can be seen in the dramatic increases in life expectancy in most places. </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In 1950 there were only 130 million people in the world over 65 years old. In 2012 more than 540 million had reached this age. By 2050, the UN predicts, there will be two older persons for every child in the world. Countries such as Japan, France, and Germany already are concerned that they don’t have enough young people to fill jobs and support their retirement system. They are encouraging couples to have more children.</a:t>
            </a:r>
            <a:endParaRPr lang="en-US" dirty="0">
              <a:latin typeface="Calibri" charset="0"/>
            </a:endParaRPr>
          </a:p>
        </p:txBody>
      </p:sp>
      <p:sp>
        <p:nvSpPr>
          <p:cNvPr id="8806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45C3194-303C-47AD-B6EA-900A8BE19F90}"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22</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7044"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Upper-class women in seventeenth- and eighteenth-century Europe, whose babies were given to wet nurses immediately after birth, sometimes had 25 or 30 pregnancies. The highest recorded total fertility rates for working-class people are among some Anabaptist agricultural groups in North America, who have averaged up to 12 children per woman. In most tribal or traditional societies, food shortages, health problems, and cultural practices limit total fertility to about 6 or 7 children per woman, even without modern methods of birth control.</a:t>
            </a:r>
            <a:endParaRPr lang="en-US" dirty="0">
              <a:latin typeface="Calibri" charset="0"/>
            </a:endParaRPr>
          </a:p>
        </p:txBody>
      </p:sp>
      <p:sp>
        <p:nvSpPr>
          <p:cNvPr id="8704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A30DFFD-22AA-42C2-B3F4-AE68AE870989}"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23</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9092" name="Text Box 2"/>
          <p:cNvSpPr>
            <a:spLocks noGrp="1" noChangeArrowheads="1"/>
          </p:cNvSpPr>
          <p:nvPr>
            <p:ph type="body"/>
          </p:nvPr>
        </p:nvSpPr>
        <p:spPr>
          <a:xfrm>
            <a:off x="685800" y="4343400"/>
            <a:ext cx="5486400" cy="4114800"/>
          </a:xfrm>
          <a:noFill/>
          <a:ln/>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latin typeface="Calibri" charset="0"/>
              </a:rPr>
              <a:t>Where infant mortality rates are high, the replacement level may be 5 or more children per couple. In the more highly developed countries, however, this rate is usually about 2.1 children per couple because some people are infertile, have children who do not survive, or choose not to have children.</a:t>
            </a:r>
          </a:p>
        </p:txBody>
      </p:sp>
      <p:sp>
        <p:nvSpPr>
          <p:cNvPr id="8909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5FCA839-0D6B-487A-BF52-33A90475010F}"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24</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90116"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Worldwide, the average life expectancy rose from about 40 to 67.2 years over the past 100 years. The greatest progress was in developing countries. For example, in 1900 the average Indian man or woman could expect to live about 23 years. A century later, although India had an annual per capita income of only $3,500 (U.S.), the average life expectancy for both men and women had nearly tripled and was very close to that of countries with ten times its income level. Longer lives were due primarily to better nutrition, improved sanitation, clean water, and education, rather than to miracle drugs or high-tech medicine. </a:t>
            </a:r>
            <a:endParaRPr lang="en-US" dirty="0">
              <a:latin typeface="Calibri" charset="0"/>
            </a:endParaRPr>
          </a:p>
        </p:txBody>
      </p:sp>
      <p:sp>
        <p:nvSpPr>
          <p:cNvPr id="9011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1FFD89E-F347-4D47-8D46-993DB5B46A55}"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25</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9"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91140" name="Text Box 2"/>
          <p:cNvSpPr>
            <a:spLocks noGrp="1" noChangeArrowheads="1"/>
          </p:cNvSpPr>
          <p:nvPr>
            <p:ph type="body" idx="1"/>
          </p:nvPr>
        </p:nvSpPr>
        <p:spPr>
          <a:xfrm>
            <a:off x="685800" y="4343400"/>
            <a:ext cx="5486400" cy="4208463"/>
          </a:xfrm>
          <a:noFill/>
          <a:ln/>
        </p:spPr>
        <p:txBody>
          <a:bodyPr wrap="none" anchor="ctr"/>
          <a:lstStyle/>
          <a:p>
            <a:r>
              <a:rPr lang="en-US" sz="1200" kern="1200" baseline="0" dirty="0">
                <a:solidFill>
                  <a:srgbClr val="000000"/>
                </a:solidFill>
                <a:latin typeface="Times New Roman" charset="0"/>
                <a:ea typeface="ＭＳ Ｐゴシック" charset="-128"/>
                <a:cs typeface="+mn-cs"/>
              </a:rPr>
              <a:t>As incomes rise, so does life expectancy up to about $4,000 (U.S.). Above that amount the curve levels off. Some countries, such as South Africa and Russia, have far lower life expectancies than their GDP would suggest. Jordan, on the other hand, which has only one-tenth the per capita GDP of the United States, actually has a higher life expectancy.</a:t>
            </a:r>
            <a:endParaRPr lang="en-US" dirty="0"/>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92164"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A population growing rapidly by natural increase has more young people than does a stationary population. One way to show these differences is to graph age classes in histograms (fig. 4.10). In Niger, which was growing at a rate of 3.9 percent per year in 2012, about half the population is in the </a:t>
            </a:r>
            <a:r>
              <a:rPr lang="en-US" sz="1200" kern="1200" baseline="0" dirty="0" err="1">
                <a:solidFill>
                  <a:srgbClr val="000000"/>
                </a:solidFill>
                <a:latin typeface="Times New Roman" charset="0"/>
                <a:ea typeface="ＭＳ Ｐゴシック" charset="-128"/>
                <a:cs typeface="+mn-cs"/>
              </a:rPr>
              <a:t>prereproductive</a:t>
            </a:r>
            <a:r>
              <a:rPr lang="en-US" sz="1200" kern="1200" baseline="0" dirty="0">
                <a:solidFill>
                  <a:srgbClr val="000000"/>
                </a:solidFill>
                <a:latin typeface="Times New Roman" charset="0"/>
                <a:ea typeface="ＭＳ Ｐゴシック" charset="-128"/>
                <a:cs typeface="+mn-cs"/>
              </a:rPr>
              <a:t> category (below age 15). Even if total fertility rates fell abruptly, the total number of births, and the population size, would continue to grow for some years as these young people entered reproductive age (an example of population momentum).  </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Both rapidly growing countries and slowly growing countries can have a problem with their </a:t>
            </a:r>
            <a:r>
              <a:rPr lang="en-US" sz="1200" b="1" kern="1200" baseline="0" dirty="0">
                <a:solidFill>
                  <a:srgbClr val="000000"/>
                </a:solidFill>
                <a:latin typeface="Times New Roman" charset="0"/>
                <a:ea typeface="ＭＳ Ｐゴシック" charset="-128"/>
                <a:cs typeface="+mn-cs"/>
              </a:rPr>
              <a:t>dependency ratio, </a:t>
            </a:r>
            <a:r>
              <a:rPr lang="en-US" sz="1200" b="0" kern="1200" baseline="0" dirty="0">
                <a:solidFill>
                  <a:srgbClr val="000000"/>
                </a:solidFill>
                <a:latin typeface="Times New Roman" charset="0"/>
                <a:ea typeface="ＭＳ Ｐゴシック" charset="-128"/>
                <a:cs typeface="+mn-cs"/>
              </a:rPr>
              <a:t>or the number of </a:t>
            </a:r>
            <a:r>
              <a:rPr lang="en-US" sz="1200" kern="1200" baseline="0" dirty="0">
                <a:solidFill>
                  <a:srgbClr val="000000"/>
                </a:solidFill>
                <a:latin typeface="Times New Roman" charset="0"/>
                <a:ea typeface="ＭＳ Ｐゴシック" charset="-128"/>
                <a:cs typeface="+mn-cs"/>
              </a:rPr>
              <a:t>nonworking compared with working individuals in a population. In Niger, for example, each working person supports a high number of children. In the United States, by contrast, a declining working population is now supporting an ever larger number of retired persons.</a:t>
            </a:r>
            <a:endParaRPr lang="en-US" dirty="0">
              <a:latin typeface="Calibri" charset="0"/>
            </a:endParaRPr>
          </a:p>
        </p:txBody>
      </p:sp>
      <p:sp>
        <p:nvSpPr>
          <p:cNvPr id="9216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38F57BF-9542-4A2F-A235-0EC41823A706}"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27</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93188"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The shape of each age-class histogram is distinctive for a population that is rapidly growing (Niger), stable (Sweden), or declining ( Singapore). Horizontal bars represent the percentage of the country’s population in consecutive age classes (0–5 yrs., 6–10 yrs., etc.). </a:t>
            </a:r>
            <a:endParaRPr lang="en-US" dirty="0">
              <a:latin typeface="Calibri" charset="0"/>
            </a:endParaRPr>
          </a:p>
        </p:txBody>
      </p:sp>
      <p:sp>
        <p:nvSpPr>
          <p:cNvPr id="9318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8DA61DD-9B45-424B-A07A-2595DC96A199}"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28</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5"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95236" name="Text Box 2"/>
          <p:cNvSpPr>
            <a:spLocks noGrp="1" noChangeArrowheads="1"/>
          </p:cNvSpPr>
          <p:nvPr>
            <p:ph type="body" idx="1"/>
          </p:nvPr>
        </p:nvSpPr>
        <p:spPr>
          <a:xfrm>
            <a:off x="685800" y="4343400"/>
            <a:ext cx="5486400" cy="4208463"/>
          </a:xfrm>
          <a:noFill/>
          <a:ln/>
        </p:spPr>
        <p:txBody>
          <a:bodyPr wrap="none" anchor="ctr"/>
          <a:lstStyle/>
          <a:p>
            <a:endParaRPr lang="en-US" dirty="0"/>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96260" name="Text Box 2"/>
          <p:cNvSpPr>
            <a:spLocks noGrp="1" noChangeArrowheads="1"/>
          </p:cNvSpPr>
          <p:nvPr>
            <p:ph type="body"/>
          </p:nvPr>
        </p:nvSpPr>
        <p:spPr>
          <a:xfrm>
            <a:off x="685800" y="4343400"/>
            <a:ext cx="5486400" cy="4114800"/>
          </a:xfrm>
          <a:noFill/>
          <a:ln/>
        </p:spPr>
        <p:txBody>
          <a:bodyPr/>
          <a:lstStyle/>
          <a:p>
            <a:pPr eaLnBrk="1" hangingPunct="1">
              <a:lnSpc>
                <a:spcPct val="80000"/>
              </a:lnSpc>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100" dirty="0">
                <a:latin typeface="Calibri" charset="0"/>
              </a:rPr>
              <a:t>Children can be a source of pleasure, pride, and comfort. They may be the only source of support for elderly parents in countries without a social security system. Where infant mortality rates are high, couples may need to have many children to ensure that at least a few will survive to take care of them when they are old. Where there is little opportunity for upward mobility, children give status in society, express parental creativity, and provide a sense of continuity and accomplishment otherwise missing from life. Often children are valuable to the family not only for future income but even more as a source of current income and help with household chores. In much of the developing world, small children tend domestic animals and younger siblings, fetch water, gather firewood, help grow crops, or sell things in the marketplace (fig. 4.12). Parental desire for children rather than an unmet need for contraceptives may be the most important factor in population growth in many cases.</a:t>
            </a:r>
          </a:p>
          <a:p>
            <a:pPr eaLnBrk="1" hangingPunct="1">
              <a:lnSpc>
                <a:spcPct val="80000"/>
              </a:lnSpc>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100" dirty="0">
              <a:latin typeface="Calibri" charset="0"/>
            </a:endParaRPr>
          </a:p>
          <a:p>
            <a:pPr eaLnBrk="1" hangingPunct="1">
              <a:lnSpc>
                <a:spcPct val="80000"/>
              </a:lnSpc>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100" dirty="0">
                <a:latin typeface="Calibri" charset="0"/>
              </a:rPr>
              <a:t>Society also has a need to replace members who die or become incapacitated. This need often is codified in cultural or religious values that encourage bearing and raising children. Some societies look upon families with few or no children with pity or contempt. The idea of deliberately controlling fertility may be shocking, even taboo. Women who are pregnant or have small children have special status and protection. Boys frequently are more valued than girls because they carry on the family name and are expected to support their parents in old age. Couples may have more children than they really want in an attempt to produce a son.  </a:t>
            </a:r>
          </a:p>
          <a:p>
            <a:pPr eaLnBrk="1" hangingPunct="1">
              <a:lnSpc>
                <a:spcPct val="80000"/>
              </a:lnSpc>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100" dirty="0">
              <a:latin typeface="Calibri" charset="0"/>
            </a:endParaRPr>
          </a:p>
          <a:p>
            <a:pPr eaLnBrk="1" hangingPunct="1">
              <a:lnSpc>
                <a:spcPct val="80000"/>
              </a:lnSpc>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100" dirty="0">
                <a:latin typeface="Calibri" charset="0"/>
              </a:rPr>
              <a:t>Male pride often is linked to having as many children as possible. In Niger and Cameroon, for example, men, on average, want 12.6 and 11.2 children, respectively.</a:t>
            </a:r>
          </a:p>
          <a:p>
            <a:pPr eaLnBrk="1" hangingPunct="1">
              <a:lnSpc>
                <a:spcPct val="80000"/>
              </a:lnSpc>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100" dirty="0">
              <a:latin typeface="Calibri" charset="0"/>
            </a:endParaRPr>
          </a:p>
          <a:p>
            <a:pPr eaLnBrk="1" hangingPunct="1">
              <a:lnSpc>
                <a:spcPct val="80000"/>
              </a:lnSpc>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100" dirty="0">
              <a:latin typeface="Calibri" charset="0"/>
            </a:endParaRPr>
          </a:p>
        </p:txBody>
      </p:sp>
      <p:sp>
        <p:nvSpPr>
          <p:cNvPr id="9626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0881172-D9A6-4C0C-9E22-ED68A67BFC6C}"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30</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30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97284"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In rural areas with little mechanized agriculture (a), children are needed to tend livestock, care for younger children, and help parents with household chores. Where agriculture is mechanized (b), rural families view children just as urban families do—helpful, but not critical to survival. This affects the decision about how many children to have.</a:t>
            </a:r>
            <a:endParaRPr lang="en-US" dirty="0">
              <a:latin typeface="Calibri" charset="0"/>
            </a:endParaRPr>
          </a:p>
        </p:txBody>
      </p:sp>
      <p:sp>
        <p:nvSpPr>
          <p:cNvPr id="9728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CAE5D04-F152-4F8C-B10E-39A681E1D610}"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31</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31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98308"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In more highly developed countries, many pressures tend to reduce </a:t>
            </a:r>
            <a:r>
              <a:rPr lang="en-US" sz="1200" kern="1200" baseline="0" dirty="0" err="1">
                <a:solidFill>
                  <a:srgbClr val="000000"/>
                </a:solidFill>
                <a:latin typeface="Times New Roman" charset="0"/>
                <a:ea typeface="ＭＳ Ｐゴシック" charset="-128"/>
                <a:cs typeface="+mn-cs"/>
              </a:rPr>
              <a:t>fertilityWhen</a:t>
            </a:r>
            <a:r>
              <a:rPr lang="en-US" sz="1200" kern="1200" baseline="0" dirty="0">
                <a:solidFill>
                  <a:srgbClr val="000000"/>
                </a:solidFill>
                <a:latin typeface="Times New Roman" charset="0"/>
                <a:ea typeface="ＭＳ Ｐゴシック" charset="-128"/>
                <a:cs typeface="+mn-cs"/>
              </a:rPr>
              <a:t> women have opportunities to earn a salary, they are less likely to stay home and have many children. Not only do many women find the challenge and variety of a career attractive, but the money that they earn outside the home becomes an important part of the family budget. Thus, education and socioeconomic status are usually inversely related to fertility in richer countries.</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In less-developed countries, where feeding and clothing children can be a minimal expense, adding one more child to a family usually doesn’t cost much. By contrast, raising a child in a developed country can cost hundreds of thousands of dollars by the time the child finishes school and is independent. Under these circumstances, parents are more likely to choose to have one or two children on whom they can concentrate their time, energy, and financial resources.</a:t>
            </a:r>
            <a:endParaRPr lang="en-US" dirty="0">
              <a:latin typeface="Calibri" charset="0"/>
            </a:endParaRPr>
          </a:p>
        </p:txBody>
      </p:sp>
      <p:sp>
        <p:nvSpPr>
          <p:cNvPr id="9830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CE3A070-FC79-4D12-A3CA-8024B4814117}"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32</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32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99332"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Birth rates in the United States, 1910–2000. The falling birth rate from 1910 to 1929 represents a demographic transition from an agricultural to an industrial society. The baby boom following World War II lasted from 1945 to 1965. A much smaller “echo boom” occurred around 1980 when the baby boomers started to reproduce.</a:t>
            </a:r>
            <a:endParaRPr lang="en-US" dirty="0">
              <a:latin typeface="Calibri" charset="0"/>
            </a:endParaRPr>
          </a:p>
        </p:txBody>
      </p:sp>
      <p:sp>
        <p:nvSpPr>
          <p:cNvPr id="9933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A82DF96-0079-47A3-B489-1ADB10CCE3D1}"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33</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33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0356"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Stage I in figure 4.14 represents the conditions in a </a:t>
            </a:r>
            <a:r>
              <a:rPr lang="en-US" sz="1200" kern="1200" baseline="0" dirty="0" err="1">
                <a:solidFill>
                  <a:srgbClr val="000000"/>
                </a:solidFill>
                <a:latin typeface="Times New Roman" charset="0"/>
                <a:ea typeface="ＭＳ Ｐゴシック" charset="-128"/>
                <a:cs typeface="+mn-cs"/>
              </a:rPr>
              <a:t>premodern</a:t>
            </a:r>
            <a:r>
              <a:rPr lang="en-US" sz="1200" kern="1200" baseline="0" dirty="0">
                <a:solidFill>
                  <a:srgbClr val="000000"/>
                </a:solidFill>
                <a:latin typeface="Times New Roman" charset="0"/>
                <a:ea typeface="ＭＳ Ｐゴシック" charset="-128"/>
                <a:cs typeface="+mn-cs"/>
              </a:rPr>
              <a:t> society. Food shortages, malnutrition, lack of sanitation and medicine, accidents, and other hazards generally keep death rates in such a society around 30 per 1,000 people. Birth rates are correspondingly high to keep population densities relatively constant.</a:t>
            </a:r>
            <a:endParaRPr lang="en-US" dirty="0">
              <a:latin typeface="Calibri" charset="0"/>
            </a:endParaRPr>
          </a:p>
        </p:txBody>
      </p:sp>
      <p:sp>
        <p:nvSpPr>
          <p:cNvPr id="10035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F2FEA67-7FED-41C3-92EF-8903CC55E100}"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34</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34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1380"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Economic development in Stage II brings better jobs, medical care, sanitation, and a generally improved standard of living, and death rates often fall very rapidly. Birth rates may actually rise at first as more money and better nutrition allow people to have the children they always wanted. In a couple of generations, however,</a:t>
            </a:r>
          </a:p>
          <a:p>
            <a:r>
              <a:rPr lang="en-US" sz="1200" kern="1200" baseline="0" dirty="0">
                <a:solidFill>
                  <a:srgbClr val="000000"/>
                </a:solidFill>
                <a:latin typeface="Times New Roman" charset="0"/>
                <a:ea typeface="ＭＳ Ｐゴシック" charset="-128"/>
                <a:cs typeface="+mn-cs"/>
              </a:rPr>
              <a:t>birth rates fall as people see that all their children are more likely to survive and that the whole family benefits from concentrating more resources on fewer children.</a:t>
            </a:r>
            <a:endParaRPr lang="en-US" dirty="0">
              <a:latin typeface="Calibri" charset="0"/>
            </a:endParaRPr>
          </a:p>
        </p:txBody>
      </p:sp>
      <p:sp>
        <p:nvSpPr>
          <p:cNvPr id="10138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E4282FB-359F-4226-93AF-E1ADD94A2A5D}"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35</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35</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0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2404"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Depending on how long it takes to complete the transition, the population may go through one or more rounds of doubling before coming into balance again.</a:t>
            </a:r>
            <a:endParaRPr lang="en-US" dirty="0">
              <a:latin typeface="Calibri" charset="0"/>
            </a:endParaRPr>
          </a:p>
        </p:txBody>
      </p:sp>
      <p:sp>
        <p:nvSpPr>
          <p:cNvPr id="10240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30B0EF5-E5BC-45EB-97FE-569968A3E963}"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36</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36</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3428"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The population comes into a new equilibrium in this phase, but at a much larger size than before. Most of the countries of northern and western Europe went through a demographic transition in the nineteenth or early twentieth century similar to the curves shown in figure 4.14. In countries such as Italy, where fertility levels have fallen below replacement rates, there are now fewer births than deaths, and the total population curve has started to decline.</a:t>
            </a:r>
            <a:endParaRPr lang="en-US" sz="1100" dirty="0">
              <a:latin typeface="Calibri" charset="0"/>
            </a:endParaRPr>
          </a:p>
        </p:txBody>
      </p:sp>
      <p:sp>
        <p:nvSpPr>
          <p:cNvPr id="10342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ED5576C-CE9F-48DB-9212-710379E195AE}"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37</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37</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4452"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Some countries have had remarkable success in population control. In Thailand, China, and Colombia, for instance, total fertility dropped by more than half in 20 years. Morocco, Jamaica, Peru, and Mexico all have seen fertility rates fall by 30 to 40 percent in a single generation. Surprisingly, one of the most successful family planning advances in recent years has been in Iran, a predominantly Muslim country.</a:t>
            </a:r>
            <a:endParaRPr lang="en-US" sz="1100" dirty="0">
              <a:latin typeface="Calibri" charset="0"/>
            </a:endParaRPr>
          </a:p>
        </p:txBody>
      </p:sp>
      <p:sp>
        <p:nvSpPr>
          <p:cNvPr id="10445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A10CF77-96F4-4704-944A-ECF5A737F32C}"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38</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38</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5476"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The Indian states of Kerala and </a:t>
            </a:r>
            <a:r>
              <a:rPr lang="en-US" sz="1200" kern="1200" baseline="0" dirty="0" err="1">
                <a:solidFill>
                  <a:srgbClr val="000000"/>
                </a:solidFill>
                <a:latin typeface="Times New Roman" charset="0"/>
                <a:ea typeface="ＭＳ Ｐゴシック" charset="-128"/>
                <a:cs typeface="+mn-cs"/>
              </a:rPr>
              <a:t>Andra</a:t>
            </a:r>
            <a:r>
              <a:rPr lang="en-US" sz="1200" kern="1200" baseline="0" dirty="0">
                <a:solidFill>
                  <a:srgbClr val="000000"/>
                </a:solidFill>
                <a:latin typeface="Times New Roman" charset="0"/>
                <a:ea typeface="ＭＳ Ｐゴシック" charset="-128"/>
                <a:cs typeface="+mn-cs"/>
              </a:rPr>
              <a:t> Pradesh exemplify two very different approaches to regulating population growth. In Kerala, providing a fair share of social benefits to everyone (socialism) is seen as the key to family planning. This social justice strategy assumes that the world has enough resources for everyone, but inequitable social and economic systems cause </a:t>
            </a:r>
            <a:r>
              <a:rPr lang="en-US" sz="1200" kern="1200" baseline="0" dirty="0" err="1">
                <a:solidFill>
                  <a:srgbClr val="000000"/>
                </a:solidFill>
                <a:latin typeface="Times New Roman" charset="0"/>
                <a:ea typeface="ＭＳ Ｐゴシック" charset="-128"/>
                <a:cs typeface="+mn-cs"/>
              </a:rPr>
              <a:t>maldistributions</a:t>
            </a:r>
            <a:r>
              <a:rPr lang="en-US" sz="1200" kern="1200" baseline="0" dirty="0">
                <a:solidFill>
                  <a:srgbClr val="000000"/>
                </a:solidFill>
                <a:latin typeface="Times New Roman" charset="0"/>
                <a:ea typeface="ＭＳ Ｐゴシック" charset="-128"/>
                <a:cs typeface="+mn-cs"/>
              </a:rPr>
              <a:t> of those </a:t>
            </a:r>
            <a:r>
              <a:rPr lang="fr-FR" sz="1200" kern="1200" baseline="0" dirty="0" err="1">
                <a:solidFill>
                  <a:srgbClr val="000000"/>
                </a:solidFill>
                <a:latin typeface="Times New Roman" charset="0"/>
                <a:ea typeface="ＭＳ Ｐゴシック" charset="-128"/>
                <a:cs typeface="+mn-cs"/>
              </a:rPr>
              <a:t>resources</a:t>
            </a:r>
            <a:r>
              <a:rPr lang="fr-FR" sz="1200" kern="1200" baseline="0" dirty="0">
                <a:solidFill>
                  <a:srgbClr val="000000"/>
                </a:solidFill>
                <a:latin typeface="Times New Roman" charset="0"/>
                <a:ea typeface="ＭＳ Ｐゴシック" charset="-128"/>
                <a:cs typeface="+mn-cs"/>
              </a:rPr>
              <a:t>. </a:t>
            </a:r>
            <a:r>
              <a:rPr lang="fr-FR" sz="1200" kern="1200" baseline="0" dirty="0" err="1">
                <a:solidFill>
                  <a:srgbClr val="000000"/>
                </a:solidFill>
                <a:latin typeface="Times New Roman" charset="0"/>
                <a:ea typeface="ＭＳ Ｐゴシック" charset="-128"/>
                <a:cs typeface="+mn-cs"/>
              </a:rPr>
              <a:t>Hunger</a:t>
            </a:r>
            <a:r>
              <a:rPr lang="fr-FR" sz="1200" kern="1200" baseline="0" dirty="0">
                <a:solidFill>
                  <a:srgbClr val="000000"/>
                </a:solidFill>
                <a:latin typeface="Times New Roman" charset="0"/>
                <a:ea typeface="ＭＳ Ｐゴシック" charset="-128"/>
                <a:cs typeface="+mn-cs"/>
              </a:rPr>
              <a:t>, </a:t>
            </a:r>
            <a:r>
              <a:rPr lang="fr-FR" sz="1200" kern="1200" baseline="0" dirty="0" err="1">
                <a:solidFill>
                  <a:srgbClr val="000000"/>
                </a:solidFill>
                <a:latin typeface="Times New Roman" charset="0"/>
                <a:ea typeface="ＭＳ Ｐゴシック" charset="-128"/>
                <a:cs typeface="+mn-cs"/>
              </a:rPr>
              <a:t>poverty</a:t>
            </a:r>
            <a:r>
              <a:rPr lang="fr-FR" sz="1200" kern="1200" baseline="0" dirty="0">
                <a:solidFill>
                  <a:srgbClr val="000000"/>
                </a:solidFill>
                <a:latin typeface="Times New Roman" charset="0"/>
                <a:ea typeface="ＭＳ Ｐゴシック" charset="-128"/>
                <a:cs typeface="+mn-cs"/>
              </a:rPr>
              <a:t>, violence, </a:t>
            </a:r>
            <a:r>
              <a:rPr lang="fr-FR" sz="1200" kern="1200" baseline="0" dirty="0" err="1">
                <a:solidFill>
                  <a:srgbClr val="000000"/>
                </a:solidFill>
                <a:latin typeface="Times New Roman" charset="0"/>
                <a:ea typeface="ＭＳ Ｐゴシック" charset="-128"/>
                <a:cs typeface="+mn-cs"/>
              </a:rPr>
              <a:t>environmental</a:t>
            </a:r>
            <a:r>
              <a:rPr lang="fr-FR" sz="1200" kern="1200" baseline="0" dirty="0">
                <a:solidFill>
                  <a:srgbClr val="000000"/>
                </a:solidFill>
                <a:latin typeface="Times New Roman" charset="0"/>
                <a:ea typeface="ＭＳ Ｐゴシック" charset="-128"/>
                <a:cs typeface="+mn-cs"/>
              </a:rPr>
              <a:t> </a:t>
            </a:r>
            <a:r>
              <a:rPr lang="fr-FR" sz="1200" kern="1200" baseline="0" dirty="0" err="1">
                <a:solidFill>
                  <a:srgbClr val="000000"/>
                </a:solidFill>
                <a:latin typeface="Times New Roman" charset="0"/>
                <a:ea typeface="ＭＳ Ｐゴシック" charset="-128"/>
                <a:cs typeface="+mn-cs"/>
              </a:rPr>
              <a:t>degradation</a:t>
            </a:r>
            <a:r>
              <a:rPr lang="fr-FR" sz="1200" kern="1200" baseline="0" dirty="0">
                <a:solidFill>
                  <a:srgbClr val="000000"/>
                </a:solidFill>
                <a:latin typeface="Times New Roman" charset="0"/>
                <a:ea typeface="ＭＳ Ｐゴシック" charset="-128"/>
                <a:cs typeface="+mn-cs"/>
              </a:rPr>
              <a:t>, </a:t>
            </a:r>
            <a:r>
              <a:rPr lang="en-US" sz="1200" kern="1200" baseline="0" dirty="0">
                <a:solidFill>
                  <a:srgbClr val="000000"/>
                </a:solidFill>
                <a:latin typeface="Times New Roman" charset="0"/>
                <a:ea typeface="ＭＳ Ｐゴシック" charset="-128"/>
                <a:cs typeface="+mn-cs"/>
              </a:rPr>
              <a:t>and overpopulation are symptoms of a lack of justice, rather than a lack of resources. Although overpopulation exacerbates other problems, a focus on growth rates alone encourages racism and hatred of the poor. Proponents of this perspective argue that richer people should recognize the impacts their exorbitant consumption has on others (fig. 4.15).</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The leaders of </a:t>
            </a:r>
            <a:r>
              <a:rPr lang="en-US" sz="1200" kern="1200" baseline="0" dirty="0" err="1">
                <a:solidFill>
                  <a:srgbClr val="000000"/>
                </a:solidFill>
                <a:latin typeface="Times New Roman" charset="0"/>
                <a:ea typeface="ＭＳ Ｐゴシック" charset="-128"/>
                <a:cs typeface="+mn-cs"/>
              </a:rPr>
              <a:t>Andra</a:t>
            </a:r>
            <a:r>
              <a:rPr lang="en-US" sz="1200" kern="1200" baseline="0" dirty="0">
                <a:solidFill>
                  <a:srgbClr val="000000"/>
                </a:solidFill>
                <a:latin typeface="Times New Roman" charset="0"/>
                <a:ea typeface="ＭＳ Ｐゴシック" charset="-128"/>
                <a:cs typeface="+mn-cs"/>
              </a:rPr>
              <a:t> Pradesh, on the other hand, have adopted a strategy of aggressively emphasizing birth control, rather than promoting social justice. This strategy depends on policies, similar to those in China, that assume providing carrots (economic rewards for reducing births) along with sticks (mandates for limiting</a:t>
            </a:r>
          </a:p>
          <a:p>
            <a:r>
              <a:rPr lang="en-US" sz="1200" kern="1200" baseline="0" dirty="0">
                <a:solidFill>
                  <a:srgbClr val="000000"/>
                </a:solidFill>
                <a:latin typeface="Times New Roman" charset="0"/>
                <a:ea typeface="ＭＳ Ｐゴシック" charset="-128"/>
                <a:cs typeface="+mn-cs"/>
              </a:rPr>
              <a:t>reproduction together with punishment for exceeding limits) are the only effective ways to regulate population size. </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Both states have slowed population growth significantly. And though they employ very different strategies, both aim to avoid a “ demographic trap” in which rapidly growing populations exceed the sustainable yield of local forests, grasslands, croplands, and water resources.</a:t>
            </a:r>
            <a:endParaRPr lang="en-US" dirty="0">
              <a:latin typeface="Calibri" charset="0"/>
            </a:endParaRPr>
          </a:p>
        </p:txBody>
      </p:sp>
      <p:sp>
        <p:nvSpPr>
          <p:cNvPr id="10547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74018F7-B2B8-4AA5-94F1-F09D8CC2E1FD}"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39</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39</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3"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07524" name="Text Box 2"/>
          <p:cNvSpPr>
            <a:spLocks noGrp="1" noChangeArrowheads="1"/>
          </p:cNvSpPr>
          <p:nvPr>
            <p:ph type="body" idx="1"/>
          </p:nvPr>
        </p:nvSpPr>
        <p:spPr>
          <a:xfrm>
            <a:off x="685800" y="4343400"/>
            <a:ext cx="5486400" cy="4208463"/>
          </a:xfrm>
          <a:noFill/>
          <a:ln/>
        </p:spPr>
        <p:txBody>
          <a:bodyPr wrap="none" anchor="ctr"/>
          <a:lstStyle/>
          <a:p>
            <a:r>
              <a:rPr lang="en-US" sz="1200" b="0" i="0" u="none" strike="noStrike" kern="1200" baseline="0" dirty="0">
                <a:solidFill>
                  <a:srgbClr val="000000"/>
                </a:solidFill>
                <a:latin typeface="Times New Roman" charset="0"/>
                <a:ea typeface="ＭＳ Ｐゴシック" charset="-128"/>
                <a:cs typeface="+mn-cs"/>
              </a:rPr>
              <a:t>Population growth, resulting from high birth rates, has important impacts on resource consumption. But small, wealthy families consume far more resources per person, usually sourced from around the globe. Many people debate which impact is more important, but ultimately there are good reasons for reducing both family size and consumption rates. </a:t>
            </a:r>
            <a:endParaRPr lang="en-US" dirty="0"/>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40</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8548"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The 1994 International Conference on Population and Development in Cairo, Egypt, supported this approach to population issues. A broad consensus reached by the 180 participating countries agreed that responsible economic development, education, and women’s rights, along with high-quality health care (including family planning services), must be accessible to everyone if population growth is to be slowed. Child survival is one of the most critical factors in stabilizing population. When infant and child mortality rates are high, as they are in much of the developing world, parents tend to have high numbers of children to ensure that some will survive to adulthood. There has never been a sustained drop in birth rates that was not first preceded by a sustained drop in infant and child mortality.</a:t>
            </a:r>
            <a:endParaRPr lang="en-US" dirty="0">
              <a:latin typeface="Calibri" charset="0"/>
            </a:endParaRPr>
          </a:p>
        </p:txBody>
      </p:sp>
      <p:sp>
        <p:nvSpPr>
          <p:cNvPr id="10854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6C379D9-0BFE-46FE-93BC-B62B7973DF1D}"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41</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41</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1"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09572" name="Text Box 2"/>
          <p:cNvSpPr>
            <a:spLocks noGrp="1" noChangeArrowheads="1"/>
          </p:cNvSpPr>
          <p:nvPr>
            <p:ph type="body" idx="1"/>
          </p:nvPr>
        </p:nvSpPr>
        <p:spPr>
          <a:xfrm>
            <a:off x="685800" y="4343400"/>
            <a:ext cx="5486400" cy="4208463"/>
          </a:xfrm>
          <a:noFill/>
          <a:ln/>
        </p:spPr>
        <p:txBody>
          <a:bodyPr wrap="none" anchor="ctr"/>
          <a:lstStyle/>
          <a:p>
            <a:endParaRPr lang="en-US" dirty="0"/>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42</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10596" name="Text Box 2"/>
          <p:cNvSpPr>
            <a:spLocks noGrp="1" noChangeArrowheads="1"/>
          </p:cNvSpPr>
          <p:nvPr>
            <p:ph type="body"/>
          </p:nvPr>
        </p:nvSpPr>
        <p:spPr>
          <a:xfrm>
            <a:off x="685800" y="4343400"/>
            <a:ext cx="5486400" cy="4114800"/>
          </a:xfrm>
          <a:noFill/>
          <a:ln/>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dirty="0">
                <a:latin typeface="Calibri" charset="0"/>
              </a:rPr>
              <a:t>Family planning</a:t>
            </a:r>
            <a:r>
              <a:rPr lang="en-US" b="1" baseline="0" dirty="0">
                <a:latin typeface="Calibri" charset="0"/>
              </a:rPr>
              <a:t> </a:t>
            </a:r>
            <a:r>
              <a:rPr lang="en-US" dirty="0">
                <a:latin typeface="Calibri" charset="0"/>
              </a:rPr>
              <a:t>doesn’t necessarily mean fewer children—people could use family planning to have the maximum number of children possible—but it does imply that the parents will control their reproductive lives and make rational, conscious decisions about how many children they will have and when those children will be born, rather than leaving it to chance. As the desire for smaller families becomes more common, birth control often becomes an essential part of family planning. </a:t>
            </a:r>
          </a:p>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dirty="0">
              <a:latin typeface="Calibri" charset="0"/>
            </a:endParaRPr>
          </a:p>
        </p:txBody>
      </p:sp>
      <p:sp>
        <p:nvSpPr>
          <p:cNvPr id="11059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E9B1BD8-2052-4ADF-91F2-0A5AE56D17FA}"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43</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43</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Studies of hunting and gathering people, such as the !Kung, or San, of the Kalahari Desert in southwest Africa, indicate that our early ancestors had stable population densities, not because they killed each other or starved to death regularly but because they controlled fertility. For instance, San women breast-feed children for three or four years. When calories are limited, lactation depletes body fat stores and suppresses ovulation. Coupled with taboos against intercourse while breast-feeding, this is an effective way of spacing children.  (However, breast-feeding among well-nourished women in modern societies doesn’t necessarily suppress ovulation or prevent conception.) Other ancient techniques to control population size include celibacy, folk medicines, abortion, and infanticide. We may find some or all of these techniques unpleasant or morally unacceptable, but we shouldn’t assume that other people are too ignorant or too primitive to make decisions about fertility.</a:t>
            </a:r>
          </a:p>
        </p:txBody>
      </p:sp>
      <p:sp>
        <p:nvSpPr>
          <p:cNvPr id="5" name="Date Placeholder 4"/>
          <p:cNvSpPr>
            <a:spLocks noGrp="1"/>
          </p:cNvSpPr>
          <p:nvPr>
            <p:ph type="dt" idx="10"/>
          </p:nvPr>
        </p:nvSpPr>
        <p:spPr/>
        <p:txBody>
          <a:bodyPr/>
          <a:lstStyle/>
          <a:p>
            <a:pPr>
              <a:defRPr/>
            </a:pPr>
            <a:r>
              <a:rPr lang="en-US"/>
              <a:t>09/22/10</a:t>
            </a:r>
          </a:p>
        </p:txBody>
      </p:sp>
      <p:sp>
        <p:nvSpPr>
          <p:cNvPr id="6" name="Slide Number Placeholder 5"/>
          <p:cNvSpPr>
            <a:spLocks noGrp="1"/>
          </p:cNvSpPr>
          <p:nvPr>
            <p:ph type="sldNum" idx="11"/>
          </p:nvPr>
        </p:nvSpPr>
        <p:spPr/>
        <p:txBody>
          <a:bodyPr/>
          <a:lstStyle/>
          <a:p>
            <a:pPr>
              <a:defRPr/>
            </a:pPr>
            <a:fld id="{06683BCA-3AE6-4D37-BA71-42C632B1624B}" type="slidenum">
              <a:rPr lang="en-US" smtClean="0"/>
              <a:pPr>
                <a:defRPr/>
              </a:pPr>
              <a:t>44</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11620" name="Text Box 2"/>
          <p:cNvSpPr>
            <a:spLocks noGrp="1" noChangeArrowheads="1"/>
          </p:cNvSpPr>
          <p:nvPr>
            <p:ph type="body"/>
          </p:nvPr>
        </p:nvSpPr>
        <p:spPr>
          <a:xfrm>
            <a:off x="685800" y="4343400"/>
            <a:ext cx="5486400" cy="4114800"/>
          </a:xfrm>
          <a:noFill/>
          <a:ln/>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kern="1200" baseline="0" dirty="0">
                <a:solidFill>
                  <a:srgbClr val="000000"/>
                </a:solidFill>
                <a:latin typeface="Times New Roman" charset="0"/>
                <a:ea typeface="ＭＳ Ｐゴシック" charset="-128"/>
                <a:cs typeface="+mn-cs"/>
              </a:rPr>
              <a:t>Nearly all are biologically based (e.g., hormonal) rather than mechanical (e.g., condom, IUD). Other methods are years away from use, but take a new direction entirely. Vaccines for women are being developed that will prepare the immune system to reject the hormone chorionic </a:t>
            </a:r>
            <a:r>
              <a:rPr lang="en-US" sz="1200" kern="1200" baseline="0" dirty="0" err="1">
                <a:solidFill>
                  <a:srgbClr val="000000"/>
                </a:solidFill>
                <a:latin typeface="Times New Roman" charset="0"/>
                <a:ea typeface="ＭＳ Ｐゴシック" charset="-128"/>
                <a:cs typeface="+mn-cs"/>
              </a:rPr>
              <a:t>gonadotropin</a:t>
            </a:r>
            <a:r>
              <a:rPr lang="en-US" sz="1200" kern="1200" baseline="0" dirty="0">
                <a:solidFill>
                  <a:srgbClr val="000000"/>
                </a:solidFill>
                <a:latin typeface="Times New Roman" charset="0"/>
                <a:ea typeface="ＭＳ Ｐゴシック" charset="-128"/>
                <a:cs typeface="+mn-cs"/>
              </a:rPr>
              <a:t>, which maintains the uterine lining and allows egg implantation, or that will cause an immune reaction against sperm. Injections for men are focused on reducing sperm production, and have proven effective in mice.</a:t>
            </a:r>
            <a:endParaRPr lang="en-US" dirty="0">
              <a:latin typeface="Calibri" charset="0"/>
            </a:endParaRPr>
          </a:p>
        </p:txBody>
      </p:sp>
      <p:sp>
        <p:nvSpPr>
          <p:cNvPr id="11162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775163A-9C93-41DD-8E20-C03249200901}"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45</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45</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7"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13668" name="Text Box 2"/>
          <p:cNvSpPr>
            <a:spLocks noGrp="1" noChangeArrowheads="1"/>
          </p:cNvSpPr>
          <p:nvPr>
            <p:ph type="body" idx="1"/>
          </p:nvPr>
        </p:nvSpPr>
        <p:spPr>
          <a:xfrm>
            <a:off x="685800" y="4343400"/>
            <a:ext cx="5486400" cy="4208463"/>
          </a:xfrm>
          <a:noFill/>
          <a:ln/>
        </p:spPr>
        <p:txBody>
          <a:bodyPr wrap="none" anchor="ctr"/>
          <a:lstStyle/>
          <a:p>
            <a:r>
              <a:rPr lang="en-US" sz="1200" kern="1200" baseline="0" dirty="0">
                <a:solidFill>
                  <a:srgbClr val="000000"/>
                </a:solidFill>
                <a:latin typeface="Times New Roman" charset="0"/>
                <a:ea typeface="ＭＳ Ｐゴシック" charset="-128"/>
                <a:cs typeface="+mn-cs"/>
              </a:rPr>
              <a:t>Because there’s often a lag between the time when a society reaches replacement birth rate and the end of population growth, we are deciding now what the world will look like in a hundred years. How many people will be in the world a century from now? </a:t>
            </a:r>
            <a:endParaRPr lang="en-US" dirty="0"/>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46</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69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14692"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The optimistic  (low) projection suggests that world population might stabilize by about 2030 and then drop back below current levels. This doesn’t seem likely. The medium projection shows a population of about 9 billion in 40 years, while the high projection would reach 12 billion by midcentury.</a:t>
            </a:r>
            <a:endParaRPr lang="en-US" dirty="0">
              <a:latin typeface="Calibri" charset="0"/>
            </a:endParaRPr>
          </a:p>
        </p:txBody>
      </p:sp>
      <p:sp>
        <p:nvSpPr>
          <p:cNvPr id="11469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4B538A3-1A6C-4CFE-B377-5233698CA43B}"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47</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47</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673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16740" name="Text Box 2"/>
          <p:cNvSpPr>
            <a:spLocks noGrp="1" noChangeArrowheads="1"/>
          </p:cNvSpPr>
          <p:nvPr>
            <p:ph type="body"/>
          </p:nvPr>
        </p:nvSpPr>
        <p:spPr>
          <a:xfrm>
            <a:off x="685800" y="4343400"/>
            <a:ext cx="5486400" cy="4114800"/>
          </a:xfrm>
          <a:noFill/>
          <a:ln/>
        </p:spPr>
        <p:txBody>
          <a:bodyPr/>
          <a:lstStyle/>
          <a:p>
            <a:pPr>
              <a:lnSpc>
                <a:spcPct val="80000"/>
              </a:lnSpc>
              <a:spcBef>
                <a:spcPts val="41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100" dirty="0">
                <a:latin typeface="Calibri" charset="0"/>
              </a:rPr>
              <a:t>(1) improved social, educational, and economic status for women (birth control and women’s rights are often linked); (2) improved status for children (fewer children are born if they are not needed as a cheap labor source); (3) acceptance of calculated choice as a valid element in life in general and in fertility in particular (the belief that we have no control over our lives discourages a sense of responsibility); (4) social security and political stability that give people the means and the confidence to plan for the future; and (5) the knowledge, availability, and use of effective and acceptable means of birth control. Concerted efforts to bring about these types of societal changes can be effective.  Twenty years of economic development and work by voluntary family planning groups in Zimbabwe, for example, have lowered total fertility rates from 8.0 to 5.5 children per woman on average. Surveys show that desired family sizes have fallen nearly by half (9.0 to 4.6) and that nearly all women and 80 percent of men in Zimbabwe use contraceptives.</a:t>
            </a:r>
          </a:p>
        </p:txBody>
      </p:sp>
      <p:sp>
        <p:nvSpPr>
          <p:cNvPr id="11674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8B385B6-0D6D-4671-8F76-7E0DB4C2D5CD}"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48</a:t>
            </a:fld>
            <a:endParaRPr lang="en-US" sz="1200">
              <a:solidFill>
                <a:srgbClr val="000000"/>
              </a:solidFill>
              <a:latin typeface="Calibri" charset="0"/>
            </a:endParaRPr>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48</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mn-cs"/>
              </a:rPr>
              <a:t>Fertility rates by country. Although average fertility in the United States is currently 2.06, it’s below the replacement rate of 2.1 children per woman.</a:t>
            </a:r>
            <a:endParaRPr lang="en-US" dirty="0"/>
          </a:p>
        </p:txBody>
      </p:sp>
      <p:sp>
        <p:nvSpPr>
          <p:cNvPr id="5" name="Date Placeholder 4"/>
          <p:cNvSpPr>
            <a:spLocks noGrp="1"/>
          </p:cNvSpPr>
          <p:nvPr>
            <p:ph type="dt" idx="10"/>
          </p:nvPr>
        </p:nvSpPr>
        <p:spPr/>
        <p:txBody>
          <a:bodyPr/>
          <a:lstStyle/>
          <a:p>
            <a:pPr>
              <a:defRPr/>
            </a:pPr>
            <a:r>
              <a:rPr lang="en-US"/>
              <a:t>09/22/10</a:t>
            </a:r>
          </a:p>
        </p:txBody>
      </p:sp>
      <p:sp>
        <p:nvSpPr>
          <p:cNvPr id="6" name="Slide Number Placeholder 5"/>
          <p:cNvSpPr>
            <a:spLocks noGrp="1"/>
          </p:cNvSpPr>
          <p:nvPr>
            <p:ph type="sldNum" idx="11"/>
          </p:nvPr>
        </p:nvSpPr>
        <p:spPr/>
        <p:txBody>
          <a:bodyPr/>
          <a:lstStyle/>
          <a:p>
            <a:pPr>
              <a:defRPr/>
            </a:pPr>
            <a:fld id="{06683BCA-3AE6-4D37-BA71-42C632B1624B}" type="slidenum">
              <a:rPr lang="en-US" smtClean="0"/>
              <a:pPr>
                <a:defRPr/>
              </a:pPr>
              <a:t>50</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7763"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17764" name="Text Box 2"/>
          <p:cNvSpPr>
            <a:spLocks noGrp="1" noChangeArrowheads="1"/>
          </p:cNvSpPr>
          <p:nvPr>
            <p:ph type="body" idx="1"/>
          </p:nvPr>
        </p:nvSpPr>
        <p:spPr>
          <a:xfrm>
            <a:off x="685800" y="4343400"/>
            <a:ext cx="5486400" cy="4208463"/>
          </a:xfrm>
          <a:noFill/>
          <a:ln/>
        </p:spPr>
        <p:txBody>
          <a:bodyPr wrap="none" anchor="ctr"/>
          <a:lstStyle/>
          <a:p>
            <a:endParaRPr lang="en-US"/>
          </a:p>
        </p:txBody>
      </p:sp>
      <p:sp>
        <p:nvSpPr>
          <p:cNvPr id="2" name="Date Placeholder 1"/>
          <p:cNvSpPr>
            <a:spLocks noGrp="1"/>
          </p:cNvSpPr>
          <p:nvPr>
            <p:ph type="dt" idx="10"/>
          </p:nvPr>
        </p:nvSpPr>
        <p:spPr/>
        <p:txBody>
          <a:bodyPr/>
          <a:lstStyle/>
          <a:p>
            <a:pPr>
              <a:defRPr/>
            </a:pPr>
            <a:r>
              <a:rPr lang="en-US"/>
              <a:t>09/22/10</a:t>
            </a:r>
          </a:p>
        </p:txBody>
      </p:sp>
      <p:sp>
        <p:nvSpPr>
          <p:cNvPr id="3" name="Slide Number Placeholder 2"/>
          <p:cNvSpPr>
            <a:spLocks noGrp="1"/>
          </p:cNvSpPr>
          <p:nvPr>
            <p:ph type="sldNum" idx="11"/>
          </p:nvPr>
        </p:nvSpPr>
        <p:spPr/>
        <p:txBody>
          <a:bodyPr/>
          <a:lstStyle/>
          <a:p>
            <a:pPr>
              <a:defRPr/>
            </a:pPr>
            <a:fld id="{06683BCA-3AE6-4D37-BA71-42C632B1624B}" type="slidenum">
              <a:rPr lang="en-US" smtClean="0"/>
              <a:pPr>
                <a:defRPr/>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4-</a:t>
            </a:r>
            <a:fld id="{EEDBB929-BC20-40D2-B525-8A6A85C6F2A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4-</a:t>
            </a:r>
            <a:fld id="{974CA6E1-2FC5-4E69-AD8B-FD22D1E9400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4-</a:t>
            </a:r>
            <a:fld id="{A3139E94-36EE-4A81-AE23-B3572924757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0200"/>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r>
              <a:rPr lang="en-US"/>
              <a:t>4-</a:t>
            </a:r>
            <a:fld id="{D05E4E22-01A0-4C93-9CA0-6279E8D38F7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idx="10"/>
          </p:nvPr>
        </p:nvSpPr>
        <p:spPr>
          <a:ln/>
        </p:spPr>
        <p:txBody>
          <a:bodyPr/>
          <a:lstStyle>
            <a:lvl1pPr>
              <a:defRPr/>
            </a:lvl1pPr>
          </a:lstStyle>
          <a:p>
            <a:pPr>
              <a:defRPr/>
            </a:pPr>
            <a:r>
              <a:rPr lang="en-US"/>
              <a:t>09/22/10</a:t>
            </a:r>
          </a:p>
        </p:txBody>
      </p:sp>
      <p:sp>
        <p:nvSpPr>
          <p:cNvPr id="8" name="Rectangle 5"/>
          <p:cNvSpPr>
            <a:spLocks noGrp="1" noChangeArrowheads="1"/>
          </p:cNvSpPr>
          <p:nvPr>
            <p:ph type="sldNum" idx="11"/>
          </p:nvPr>
        </p:nvSpPr>
        <p:spPr>
          <a:ln/>
        </p:spPr>
        <p:txBody>
          <a:bodyPr/>
          <a:lstStyle>
            <a:lvl1pPr>
              <a:defRPr/>
            </a:lvl1pPr>
          </a:lstStyle>
          <a:p>
            <a:pPr>
              <a:defRPr/>
            </a:pPr>
            <a:r>
              <a:rPr lang="en-US"/>
              <a:t>4-</a:t>
            </a:r>
            <a:fld id="{B9092F59-4317-46A2-B88C-DC287947F87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idx="10"/>
          </p:nvPr>
        </p:nvSpPr>
        <p:spPr>
          <a:ln/>
        </p:spPr>
        <p:txBody>
          <a:bodyPr/>
          <a:lstStyle>
            <a:lvl1pPr>
              <a:defRPr/>
            </a:lvl1pPr>
          </a:lstStyle>
          <a:p>
            <a:pPr>
              <a:defRPr/>
            </a:pPr>
            <a:r>
              <a:rPr lang="en-US"/>
              <a:t>09/22/10</a:t>
            </a:r>
          </a:p>
        </p:txBody>
      </p:sp>
      <p:sp>
        <p:nvSpPr>
          <p:cNvPr id="4" name="Rectangle 5"/>
          <p:cNvSpPr>
            <a:spLocks noGrp="1" noChangeArrowheads="1"/>
          </p:cNvSpPr>
          <p:nvPr>
            <p:ph type="sldNum" idx="11"/>
          </p:nvPr>
        </p:nvSpPr>
        <p:spPr>
          <a:ln/>
        </p:spPr>
        <p:txBody>
          <a:bodyPr/>
          <a:lstStyle>
            <a:lvl1pPr>
              <a:defRPr/>
            </a:lvl1pPr>
          </a:lstStyle>
          <a:p>
            <a:pPr>
              <a:defRPr/>
            </a:pPr>
            <a:r>
              <a:rPr lang="en-US"/>
              <a:t>4-</a:t>
            </a:r>
            <a:fld id="{3DAB403A-5189-42E3-BD49-31A4DE2DA93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en-US" dirty="0"/>
              <a:t>09/22/10</a:t>
            </a:r>
          </a:p>
        </p:txBody>
      </p:sp>
      <p:sp>
        <p:nvSpPr>
          <p:cNvPr id="3" name="Rectangle 5"/>
          <p:cNvSpPr>
            <a:spLocks noGrp="1" noChangeArrowheads="1"/>
          </p:cNvSpPr>
          <p:nvPr>
            <p:ph type="sldNum" idx="11"/>
          </p:nvPr>
        </p:nvSpPr>
        <p:spPr>
          <a:ln/>
        </p:spPr>
        <p:txBody>
          <a:bodyPr/>
          <a:lstStyle>
            <a:lvl1pPr>
              <a:defRPr/>
            </a:lvl1pPr>
          </a:lstStyle>
          <a:p>
            <a:pPr>
              <a:defRPr/>
            </a:pPr>
            <a:r>
              <a:rPr lang="en-US"/>
              <a:t>4-</a:t>
            </a:r>
            <a:fld id="{57260997-9719-40F9-9256-66B2018CD89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r>
              <a:rPr lang="en-US"/>
              <a:t>4-</a:t>
            </a:r>
            <a:fld id="{0149DF8C-2BD5-4839-8D49-68F20DF1EB5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r>
              <a:rPr lang="en-US"/>
              <a:t>4-</a:t>
            </a:r>
            <a:fld id="{0780D44F-F03E-4255-BE55-906721DC7A9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4-</a:t>
            </a:r>
            <a:fld id="{CD49202E-9553-4D2D-8E4B-4B55E2583D0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5813" cy="58499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499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4-</a:t>
            </a:r>
            <a:fld id="{DC04BBF4-0165-431F-B524-0FBA8C8577E8}"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72281EDC-C158-4975-AB9C-AC6C31CBF9CC}"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68C30B96-169E-474B-8D18-D3BE93483F1D}"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FBFE94DF-BE9F-480F-B4F9-62A4D2C39C2F}"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0200"/>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fld id="{77DF07C7-99F8-41B6-AACB-D6774B421FAF}"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idx="10"/>
          </p:nvPr>
        </p:nvSpPr>
        <p:spPr>
          <a:ln/>
        </p:spPr>
        <p:txBody>
          <a:bodyPr/>
          <a:lstStyle>
            <a:lvl1pPr>
              <a:defRPr/>
            </a:lvl1pPr>
          </a:lstStyle>
          <a:p>
            <a:pPr>
              <a:defRPr/>
            </a:pPr>
            <a:r>
              <a:rPr lang="en-US"/>
              <a:t>09/22/10</a:t>
            </a:r>
          </a:p>
        </p:txBody>
      </p:sp>
      <p:sp>
        <p:nvSpPr>
          <p:cNvPr id="8" name="Rectangle 5"/>
          <p:cNvSpPr>
            <a:spLocks noGrp="1" noChangeArrowheads="1"/>
          </p:cNvSpPr>
          <p:nvPr>
            <p:ph type="sldNum" idx="11"/>
          </p:nvPr>
        </p:nvSpPr>
        <p:spPr>
          <a:ln/>
        </p:spPr>
        <p:txBody>
          <a:bodyPr/>
          <a:lstStyle>
            <a:lvl1pPr>
              <a:defRPr/>
            </a:lvl1pPr>
          </a:lstStyle>
          <a:p>
            <a:pPr>
              <a:defRPr/>
            </a:pPr>
            <a:fld id="{C4885C96-C84A-4A78-B7E3-830CEC40F8D3}"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idx="10"/>
          </p:nvPr>
        </p:nvSpPr>
        <p:spPr>
          <a:ln/>
        </p:spPr>
        <p:txBody>
          <a:bodyPr/>
          <a:lstStyle>
            <a:lvl1pPr>
              <a:defRPr/>
            </a:lvl1pPr>
          </a:lstStyle>
          <a:p>
            <a:pPr>
              <a:defRPr/>
            </a:pPr>
            <a:r>
              <a:rPr lang="en-US"/>
              <a:t>09/22/10</a:t>
            </a:r>
          </a:p>
        </p:txBody>
      </p:sp>
      <p:sp>
        <p:nvSpPr>
          <p:cNvPr id="4" name="Rectangle 5"/>
          <p:cNvSpPr>
            <a:spLocks noGrp="1" noChangeArrowheads="1"/>
          </p:cNvSpPr>
          <p:nvPr>
            <p:ph type="sldNum" idx="11"/>
          </p:nvPr>
        </p:nvSpPr>
        <p:spPr>
          <a:ln/>
        </p:spPr>
        <p:txBody>
          <a:bodyPr/>
          <a:lstStyle>
            <a:lvl1pPr>
              <a:defRPr/>
            </a:lvl1pPr>
          </a:lstStyle>
          <a:p>
            <a:pPr>
              <a:defRPr/>
            </a:pPr>
            <a:fld id="{7400C82F-91F6-4502-8B0C-811234FD7E11}"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en-US"/>
              <a:t>09/22/10</a:t>
            </a:r>
          </a:p>
        </p:txBody>
      </p:sp>
      <p:sp>
        <p:nvSpPr>
          <p:cNvPr id="3" name="Rectangle 5"/>
          <p:cNvSpPr>
            <a:spLocks noGrp="1" noChangeArrowheads="1"/>
          </p:cNvSpPr>
          <p:nvPr>
            <p:ph type="sldNum" idx="11"/>
          </p:nvPr>
        </p:nvSpPr>
        <p:spPr>
          <a:ln/>
        </p:spPr>
        <p:txBody>
          <a:bodyPr/>
          <a:lstStyle>
            <a:lvl1pPr>
              <a:defRPr/>
            </a:lvl1pPr>
          </a:lstStyle>
          <a:p>
            <a:pPr>
              <a:defRPr/>
            </a:pPr>
            <a:fld id="{8BF47153-3F0E-4399-A1F6-2973AD2C80ED}" type="slidenum">
              <a:rPr lang="en-US"/>
              <a:pPr>
                <a:defRPr/>
              </a:pPr>
              <a:t>‹#›</a:t>
            </a:fld>
            <a:endParaRPr lang="en-US"/>
          </a:p>
        </p:txBody>
      </p:sp>
      <p:sp>
        <p:nvSpPr>
          <p:cNvPr id="4" name="Text Box 3"/>
          <p:cNvSpPr txBox="1">
            <a:spLocks noChangeArrowheads="1"/>
          </p:cNvSpPr>
          <p:nvPr userDrawn="1"/>
        </p:nvSpPr>
        <p:spPr bwMode="auto">
          <a:xfrm>
            <a:off x="1456111" y="6590027"/>
            <a:ext cx="6231778" cy="264404"/>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defPPr>
              <a:defRPr lang="en-GB"/>
            </a:defPPr>
            <a:lvl1pPr algn="l" defTabSz="449263" rtl="0" fontAlgn="base">
              <a:spcBef>
                <a:spcPct val="0"/>
              </a:spcBef>
              <a:spcAft>
                <a:spcPct val="0"/>
              </a:spcAft>
              <a:buClr>
                <a:srgbClr val="000000"/>
              </a:buClr>
              <a:buSzPct val="100000"/>
              <a:buFont typeface="Times New Roman" charset="0"/>
              <a:defRPr sz="1200" kern="1200" smtClean="0">
                <a:solidFill>
                  <a:srgbClr val="898989"/>
                </a:solidFill>
                <a:latin typeface="Calibri" charset="0"/>
                <a:ea typeface="+mn-ea"/>
                <a:cs typeface="+mn-cs"/>
              </a:defRPr>
            </a:lvl1pPr>
            <a:lvl2pPr marL="742950" indent="-28575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2pPr>
            <a:lvl3pPr marL="11430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3pPr>
            <a:lvl4pPr marL="16002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4pPr>
            <a:lvl5pPr marL="20574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a:lstStyle>
          <a:p>
            <a:pPr algn="ct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kern="1200" dirty="0">
                <a:solidFill>
                  <a:srgbClr val="898989"/>
                </a:solidFill>
                <a:latin typeface="Calibri" charset="0"/>
                <a:ea typeface="+mn-ea"/>
                <a:cs typeface="+mn-cs"/>
              </a:rPr>
              <a:t>Copyright © The McGraw-Hill Companies, Inc. Permission required for reproduction or display.</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fld id="{96D84F6C-0CFE-4C6B-B780-6796FBAA0C78}"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fld id="{EC45EF04-E484-4341-A8A0-37F4B8BC6DA2}"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03ED2A68-08D8-45B8-A877-255E008EA16E}"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5813" cy="58499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499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AE6F499C-C34E-4A6A-A052-6AC602A56714}"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4679641D-A0EA-4C4B-9722-2A9FEEC712C9}"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B0A91448-0792-4973-B596-FEB07BA4C5E0}"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A275A9E6-F289-426F-AD35-7E73AC6C3AAD}"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0200"/>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fld id="{E7A71D29-303D-4331-AD2E-2C2EB1E5269F}"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idx="10"/>
          </p:nvPr>
        </p:nvSpPr>
        <p:spPr>
          <a:ln/>
        </p:spPr>
        <p:txBody>
          <a:bodyPr/>
          <a:lstStyle>
            <a:lvl1pPr>
              <a:defRPr/>
            </a:lvl1pPr>
          </a:lstStyle>
          <a:p>
            <a:pPr>
              <a:defRPr/>
            </a:pPr>
            <a:r>
              <a:rPr lang="en-US"/>
              <a:t>09/22/10</a:t>
            </a:r>
          </a:p>
        </p:txBody>
      </p:sp>
      <p:sp>
        <p:nvSpPr>
          <p:cNvPr id="8" name="Rectangle 5"/>
          <p:cNvSpPr>
            <a:spLocks noGrp="1" noChangeArrowheads="1"/>
          </p:cNvSpPr>
          <p:nvPr>
            <p:ph type="sldNum" idx="11"/>
          </p:nvPr>
        </p:nvSpPr>
        <p:spPr>
          <a:ln/>
        </p:spPr>
        <p:txBody>
          <a:bodyPr/>
          <a:lstStyle>
            <a:lvl1pPr>
              <a:defRPr/>
            </a:lvl1pPr>
          </a:lstStyle>
          <a:p>
            <a:pPr>
              <a:defRPr/>
            </a:pPr>
            <a:fld id="{7EF72F1F-F836-4ECF-9A57-9BAD15D1FEE2}"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idx="10"/>
          </p:nvPr>
        </p:nvSpPr>
        <p:spPr>
          <a:ln/>
        </p:spPr>
        <p:txBody>
          <a:bodyPr/>
          <a:lstStyle>
            <a:lvl1pPr>
              <a:defRPr/>
            </a:lvl1pPr>
          </a:lstStyle>
          <a:p>
            <a:pPr>
              <a:defRPr/>
            </a:pPr>
            <a:r>
              <a:rPr lang="en-US"/>
              <a:t>09/22/10</a:t>
            </a:r>
          </a:p>
        </p:txBody>
      </p:sp>
      <p:sp>
        <p:nvSpPr>
          <p:cNvPr id="4" name="Rectangle 5"/>
          <p:cNvSpPr>
            <a:spLocks noGrp="1" noChangeArrowheads="1"/>
          </p:cNvSpPr>
          <p:nvPr>
            <p:ph type="sldNum" idx="11"/>
          </p:nvPr>
        </p:nvSpPr>
        <p:spPr>
          <a:ln/>
        </p:spPr>
        <p:txBody>
          <a:bodyPr/>
          <a:lstStyle>
            <a:lvl1pPr>
              <a:defRPr/>
            </a:lvl1pPr>
          </a:lstStyle>
          <a:p>
            <a:pPr>
              <a:defRPr/>
            </a:pPr>
            <a:fld id="{DEE1D89E-F210-4BEC-82D3-65BA18242405}"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en-US"/>
              <a:t>09/22/10</a:t>
            </a:r>
          </a:p>
        </p:txBody>
      </p:sp>
      <p:sp>
        <p:nvSpPr>
          <p:cNvPr id="3" name="Rectangle 5"/>
          <p:cNvSpPr>
            <a:spLocks noGrp="1" noChangeArrowheads="1"/>
          </p:cNvSpPr>
          <p:nvPr>
            <p:ph type="sldNum" idx="11"/>
          </p:nvPr>
        </p:nvSpPr>
        <p:spPr>
          <a:ln/>
        </p:spPr>
        <p:txBody>
          <a:bodyPr/>
          <a:lstStyle>
            <a:lvl1pPr>
              <a:defRPr/>
            </a:lvl1pPr>
          </a:lstStyle>
          <a:p>
            <a:pPr>
              <a:defRPr/>
            </a:pPr>
            <a:fld id="{2FCD1BF3-226E-4220-ACB1-BFBAE02E98C5}" type="slidenum">
              <a:rPr lang="en-US"/>
              <a:pPr>
                <a:defRPr/>
              </a:pPr>
              <a:t>‹#›</a:t>
            </a:fld>
            <a:endParaRPr lang="en-US"/>
          </a:p>
        </p:txBody>
      </p:sp>
      <p:sp>
        <p:nvSpPr>
          <p:cNvPr id="4" name="Text Box 3"/>
          <p:cNvSpPr txBox="1">
            <a:spLocks noChangeArrowheads="1"/>
          </p:cNvSpPr>
          <p:nvPr userDrawn="1"/>
        </p:nvSpPr>
        <p:spPr bwMode="auto">
          <a:xfrm>
            <a:off x="1456111" y="6590027"/>
            <a:ext cx="6231778" cy="264404"/>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defPPr>
              <a:defRPr lang="en-GB"/>
            </a:defPPr>
            <a:lvl1pPr algn="l" defTabSz="449263" rtl="0" fontAlgn="base">
              <a:spcBef>
                <a:spcPct val="0"/>
              </a:spcBef>
              <a:spcAft>
                <a:spcPct val="0"/>
              </a:spcAft>
              <a:buClr>
                <a:srgbClr val="000000"/>
              </a:buClr>
              <a:buSzPct val="100000"/>
              <a:buFont typeface="Times New Roman" charset="0"/>
              <a:defRPr sz="1200" kern="1200" smtClean="0">
                <a:solidFill>
                  <a:srgbClr val="898989"/>
                </a:solidFill>
                <a:latin typeface="Calibri" charset="0"/>
                <a:ea typeface="+mn-ea"/>
                <a:cs typeface="+mn-cs"/>
              </a:defRPr>
            </a:lvl1pPr>
            <a:lvl2pPr marL="742950" indent="-28575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2pPr>
            <a:lvl3pPr marL="11430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3pPr>
            <a:lvl4pPr marL="16002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4pPr>
            <a:lvl5pPr marL="20574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a:lstStyle>
          <a:p>
            <a:pPr algn="ct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kern="1200" dirty="0">
                <a:solidFill>
                  <a:srgbClr val="898989"/>
                </a:solidFill>
                <a:latin typeface="Calibri" charset="0"/>
                <a:ea typeface="+mn-ea"/>
                <a:cs typeface="+mn-cs"/>
              </a:rPr>
              <a:t>Copyright © The McGraw-Hill Companies, Inc. Permission required for reproduction or display.</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fld id="{483DE567-849C-48F1-8F55-70BFFD64A2F3}"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fld id="{42B08E5F-ED38-412F-AFB1-95DC3FBE828B}"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2890B84C-71FC-4E8C-8EED-8E88E42568EC}"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5813" cy="58499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499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553B9530-1C3B-4220-8EF1-8C2C78D375D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bwMode="auto">
          <a:xfrm>
            <a:off x="457200" y="274638"/>
            <a:ext cx="8228013" cy="1141412"/>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a:t>Click to edit the title text format</a:t>
            </a:r>
          </a:p>
        </p:txBody>
      </p:sp>
      <p:sp>
        <p:nvSpPr>
          <p:cNvPr id="3075" name="Rectangle 2"/>
          <p:cNvSpPr>
            <a:spLocks noGrp="1" noChangeArrowheads="1"/>
          </p:cNvSpPr>
          <p:nvPr>
            <p:ph type="body" idx="1"/>
          </p:nvPr>
        </p:nvSpPr>
        <p:spPr bwMode="auto">
          <a:xfrm>
            <a:off x="457200" y="1600200"/>
            <a:ext cx="8228013" cy="4524375"/>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2" name="Rectangle 3"/>
          <p:cNvSpPr>
            <a:spLocks noGrp="1" noChangeArrowheads="1"/>
          </p:cNvSpPr>
          <p:nvPr>
            <p:ph type="dt"/>
          </p:nvPr>
        </p:nvSpPr>
        <p:spPr bwMode="auto">
          <a:xfrm>
            <a:off x="460401" y="6590209"/>
            <a:ext cx="778833" cy="264404"/>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defRPr sz="1200" smtClean="0">
                <a:solidFill>
                  <a:srgbClr val="898989"/>
                </a:solidFill>
                <a:latin typeface="Calibri" charset="0"/>
                <a:ea typeface="+mn-ea"/>
              </a:defRPr>
            </a:lvl1pPr>
          </a:lstStyle>
          <a:p>
            <a:pPr>
              <a:defRPr/>
            </a:pPr>
            <a:r>
              <a:rPr lang="en-US" dirty="0"/>
              <a:t>09/22/10</a:t>
            </a:r>
          </a:p>
        </p:txBody>
      </p:sp>
      <p:sp>
        <p:nvSpPr>
          <p:cNvPr id="3076" name="Text Box 2"/>
          <p:cNvSpPr txBox="1">
            <a:spLocks noChangeArrowheads="1"/>
          </p:cNvSpPr>
          <p:nvPr/>
        </p:nvSpPr>
        <p:spPr bwMode="auto">
          <a:xfrm>
            <a:off x="1405261" y="6457454"/>
            <a:ext cx="6107192" cy="283914"/>
          </a:xfrm>
          <a:prstGeom prst="rect">
            <a:avLst/>
          </a:prstGeom>
          <a:noFill/>
          <a:ln w="9525">
            <a:noFill/>
            <a:round/>
            <a:headEnd/>
            <a:tailEnd/>
          </a:ln>
          <a:effectLst/>
        </p:spPr>
        <p:txBody>
          <a:bodyPr wrap="none" anchor="ctr"/>
          <a:lstStyle/>
          <a:p>
            <a:pP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dirty="0">
              <a:solidFill>
                <a:srgbClr val="000000"/>
              </a:solidFill>
              <a:latin typeface="+mn-lt"/>
            </a:endParaRPr>
          </a:p>
        </p:txBody>
      </p:sp>
      <p:sp>
        <p:nvSpPr>
          <p:cNvPr id="3077" name="Rectangle 5"/>
          <p:cNvSpPr>
            <a:spLocks noGrp="1" noChangeArrowheads="1"/>
          </p:cNvSpPr>
          <p:nvPr>
            <p:ph type="sldNum"/>
          </p:nvPr>
        </p:nvSpPr>
        <p:spPr bwMode="auto">
          <a:xfrm>
            <a:off x="8162876" y="6676503"/>
            <a:ext cx="521436" cy="175830"/>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lgn="r">
              <a:defRPr sz="1200" smtClean="0">
                <a:solidFill>
                  <a:srgbClr val="898989"/>
                </a:solidFill>
                <a:latin typeface="Calibri" charset="0"/>
                <a:ea typeface="+mn-ea"/>
              </a:defRPr>
            </a:lvl1pPr>
          </a:lstStyle>
          <a:p>
            <a:pPr>
              <a:defRPr/>
            </a:pPr>
            <a:r>
              <a:rPr lang="en-US" dirty="0"/>
              <a:t>4-</a:t>
            </a:r>
            <a:fld id="{CB60B421-159A-445C-BB5E-C6275AE09983}" type="slidenum">
              <a:rPr lang="en-US"/>
              <a:pPr>
                <a:defRPr/>
              </a:pPr>
              <a:t>‹#›</a:t>
            </a:fld>
            <a:endParaRPr lang="en-US" dirty="0"/>
          </a:p>
        </p:txBody>
      </p:sp>
      <p:sp>
        <p:nvSpPr>
          <p:cNvPr id="7" name="Text Box 3"/>
          <p:cNvSpPr txBox="1">
            <a:spLocks noChangeArrowheads="1"/>
          </p:cNvSpPr>
          <p:nvPr userDrawn="1"/>
        </p:nvSpPr>
        <p:spPr bwMode="auto">
          <a:xfrm>
            <a:off x="1456111" y="6590027"/>
            <a:ext cx="6231778" cy="264404"/>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defPPr>
              <a:defRPr lang="en-GB"/>
            </a:defPPr>
            <a:lvl1pPr algn="l" defTabSz="449263" rtl="0" fontAlgn="base">
              <a:spcBef>
                <a:spcPct val="0"/>
              </a:spcBef>
              <a:spcAft>
                <a:spcPct val="0"/>
              </a:spcAft>
              <a:buClr>
                <a:srgbClr val="000000"/>
              </a:buClr>
              <a:buSzPct val="100000"/>
              <a:buFont typeface="Times New Roman" charset="0"/>
              <a:defRPr sz="1200" kern="1200" smtClean="0">
                <a:solidFill>
                  <a:srgbClr val="898989"/>
                </a:solidFill>
                <a:latin typeface="Calibri" charset="0"/>
                <a:ea typeface="+mn-ea"/>
                <a:cs typeface="+mn-cs"/>
              </a:defRPr>
            </a:lvl1pPr>
            <a:lvl2pPr marL="742950" indent="-28575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2pPr>
            <a:lvl3pPr marL="11430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3pPr>
            <a:lvl4pPr marL="16002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4pPr>
            <a:lvl5pPr marL="20574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a:lstStyle>
          <a:p>
            <a:pPr algn="ct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kern="1200" dirty="0">
                <a:solidFill>
                  <a:srgbClr val="898989"/>
                </a:solidFill>
                <a:latin typeface="Calibri" charset="0"/>
                <a:ea typeface="+mn-ea"/>
                <a:cs typeface="+mn-cs"/>
              </a:rPr>
              <a:t>Copyright © The McGraw-Hill Companies, Inc. Permission required for reproduction or display.</a:t>
            </a:r>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hf hdr="0"/>
  <p:txStyles>
    <p:titleStyle>
      <a:lvl1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2pPr>
      <a:lvl3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3pPr>
      <a:lvl4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4pPr>
      <a:lvl5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charset="0"/>
        <a:buChar char="•"/>
        <a:defRPr sz="3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charset="0"/>
        <a:buChar char="–"/>
        <a:defRPr sz="28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charset="0"/>
        <a:buChar char="•"/>
        <a:defRPr sz="2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bwMode="auto">
          <a:xfrm>
            <a:off x="457200" y="274638"/>
            <a:ext cx="8228013" cy="1141412"/>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a:t>Click to edit the title text format</a:t>
            </a:r>
          </a:p>
        </p:txBody>
      </p:sp>
      <p:sp>
        <p:nvSpPr>
          <p:cNvPr id="5123" name="Rectangle 2"/>
          <p:cNvSpPr>
            <a:spLocks noGrp="1" noChangeArrowheads="1"/>
          </p:cNvSpPr>
          <p:nvPr>
            <p:ph type="body" idx="1"/>
          </p:nvPr>
        </p:nvSpPr>
        <p:spPr bwMode="auto">
          <a:xfrm>
            <a:off x="457200" y="1600200"/>
            <a:ext cx="8228013" cy="4524375"/>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2" name="Rectangle 3"/>
          <p:cNvSpPr>
            <a:spLocks noGrp="1" noChangeArrowheads="1"/>
          </p:cNvSpPr>
          <p:nvPr>
            <p:ph type="dt"/>
          </p:nvPr>
        </p:nvSpPr>
        <p:spPr bwMode="auto">
          <a:xfrm>
            <a:off x="457200" y="6356350"/>
            <a:ext cx="2132013" cy="363538"/>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defRPr sz="1200" smtClean="0">
                <a:solidFill>
                  <a:srgbClr val="898989"/>
                </a:solidFill>
                <a:latin typeface="Calibri" charset="0"/>
                <a:ea typeface="+mn-ea"/>
              </a:defRPr>
            </a:lvl1pPr>
          </a:lstStyle>
          <a:p>
            <a:pPr>
              <a:defRPr/>
            </a:pPr>
            <a:r>
              <a:rPr lang="en-US"/>
              <a:t>09/22/10</a:t>
            </a:r>
          </a:p>
        </p:txBody>
      </p:sp>
      <p:sp>
        <p:nvSpPr>
          <p:cNvPr id="5124" name="Text Box 4"/>
          <p:cNvSpPr txBox="1">
            <a:spLocks noChangeArrowheads="1"/>
          </p:cNvSpPr>
          <p:nvPr/>
        </p:nvSpPr>
        <p:spPr bwMode="auto">
          <a:xfrm>
            <a:off x="3124200" y="6308725"/>
            <a:ext cx="2895600" cy="460375"/>
          </a:xfrm>
          <a:prstGeom prst="rect">
            <a:avLst/>
          </a:prstGeom>
          <a:noFill/>
          <a:ln w="9525">
            <a:noFill/>
            <a:round/>
            <a:headEnd/>
            <a:tailEnd/>
          </a:ln>
          <a:effectLst/>
        </p:spPr>
        <p:txBody>
          <a:bodyPr wrap="none" anchor="ctr"/>
          <a:lstStyle/>
          <a:p>
            <a:pPr>
              <a:defRPr/>
            </a:pPr>
            <a:endParaRPr lang="en-US">
              <a:ea typeface="+mn-ea"/>
            </a:endParaRPr>
          </a:p>
        </p:txBody>
      </p:sp>
      <p:sp>
        <p:nvSpPr>
          <p:cNvPr id="5125" name="Rectangle 5"/>
          <p:cNvSpPr>
            <a:spLocks noGrp="1" noChangeArrowheads="1"/>
          </p:cNvSpPr>
          <p:nvPr>
            <p:ph type="sldNum"/>
          </p:nvPr>
        </p:nvSpPr>
        <p:spPr bwMode="auto">
          <a:xfrm>
            <a:off x="6553200" y="6356350"/>
            <a:ext cx="2132013" cy="363538"/>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lgn="r">
              <a:defRPr sz="1200" smtClean="0">
                <a:solidFill>
                  <a:srgbClr val="898989"/>
                </a:solidFill>
                <a:latin typeface="Calibri" charset="0"/>
                <a:ea typeface="+mn-ea"/>
              </a:defRPr>
            </a:lvl1pPr>
          </a:lstStyle>
          <a:p>
            <a:pPr>
              <a:defRPr/>
            </a:pPr>
            <a:fld id="{66DCB815-D565-42D8-A2D7-C15DD22FB88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hf hdr="0"/>
  <p:txStyles>
    <p:titleStyle>
      <a:lvl1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2pPr>
      <a:lvl3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3pPr>
      <a:lvl4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4pPr>
      <a:lvl5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charset="0"/>
        <a:buChar char="•"/>
        <a:defRPr sz="3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charset="0"/>
        <a:buChar char="–"/>
        <a:defRPr sz="28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charset="0"/>
        <a:buChar char="•"/>
        <a:defRPr sz="2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bwMode="auto">
          <a:xfrm>
            <a:off x="457200" y="274638"/>
            <a:ext cx="8228013" cy="1141412"/>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a:t>Click to edit the title text format</a:t>
            </a:r>
          </a:p>
        </p:txBody>
      </p:sp>
      <p:sp>
        <p:nvSpPr>
          <p:cNvPr id="8195" name="Rectangle 2"/>
          <p:cNvSpPr>
            <a:spLocks noGrp="1" noChangeArrowheads="1"/>
          </p:cNvSpPr>
          <p:nvPr>
            <p:ph type="body" idx="1"/>
          </p:nvPr>
        </p:nvSpPr>
        <p:spPr bwMode="auto">
          <a:xfrm>
            <a:off x="457200" y="1600200"/>
            <a:ext cx="8228013" cy="4524375"/>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2" name="Rectangle 3"/>
          <p:cNvSpPr>
            <a:spLocks noGrp="1" noChangeArrowheads="1"/>
          </p:cNvSpPr>
          <p:nvPr>
            <p:ph type="dt"/>
          </p:nvPr>
        </p:nvSpPr>
        <p:spPr bwMode="auto">
          <a:xfrm>
            <a:off x="457200" y="6356350"/>
            <a:ext cx="2132013" cy="363538"/>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defRPr sz="1200" smtClean="0">
                <a:solidFill>
                  <a:srgbClr val="898989"/>
                </a:solidFill>
                <a:latin typeface="Calibri" charset="0"/>
                <a:ea typeface="+mn-ea"/>
              </a:defRPr>
            </a:lvl1pPr>
          </a:lstStyle>
          <a:p>
            <a:pPr>
              <a:defRPr/>
            </a:pPr>
            <a:r>
              <a:rPr lang="en-US"/>
              <a:t>09/22/10</a:t>
            </a:r>
          </a:p>
        </p:txBody>
      </p:sp>
      <p:sp>
        <p:nvSpPr>
          <p:cNvPr id="8196" name="Text Box 4"/>
          <p:cNvSpPr txBox="1">
            <a:spLocks noChangeArrowheads="1"/>
          </p:cNvSpPr>
          <p:nvPr/>
        </p:nvSpPr>
        <p:spPr bwMode="auto">
          <a:xfrm>
            <a:off x="3124200" y="6308725"/>
            <a:ext cx="2895600" cy="460375"/>
          </a:xfrm>
          <a:prstGeom prst="rect">
            <a:avLst/>
          </a:prstGeom>
          <a:noFill/>
          <a:ln w="9525">
            <a:noFill/>
            <a:round/>
            <a:headEnd/>
            <a:tailEnd/>
          </a:ln>
          <a:effectLst/>
        </p:spPr>
        <p:txBody>
          <a:bodyPr wrap="none" anchor="ctr"/>
          <a:lstStyle/>
          <a:p>
            <a:pPr>
              <a:defRPr/>
            </a:pPr>
            <a:endParaRPr lang="en-US">
              <a:ea typeface="+mn-ea"/>
            </a:endParaRPr>
          </a:p>
        </p:txBody>
      </p:sp>
      <p:sp>
        <p:nvSpPr>
          <p:cNvPr id="8197" name="Rectangle 5"/>
          <p:cNvSpPr>
            <a:spLocks noGrp="1" noChangeArrowheads="1"/>
          </p:cNvSpPr>
          <p:nvPr>
            <p:ph type="sldNum"/>
          </p:nvPr>
        </p:nvSpPr>
        <p:spPr bwMode="auto">
          <a:xfrm>
            <a:off x="6553200" y="6356350"/>
            <a:ext cx="2132013" cy="363538"/>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lgn="r">
              <a:defRPr sz="1200" smtClean="0">
                <a:solidFill>
                  <a:srgbClr val="898989"/>
                </a:solidFill>
                <a:latin typeface="Calibri" charset="0"/>
                <a:ea typeface="+mn-ea"/>
              </a:defRPr>
            </a:lvl1pPr>
          </a:lstStyle>
          <a:p>
            <a:pPr>
              <a:defRPr/>
            </a:pPr>
            <a:fld id="{21225991-F355-4FA6-B8EB-58F5197BF20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hf hdr="0"/>
  <p:txStyles>
    <p:titleStyle>
      <a:lvl1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2pPr>
      <a:lvl3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3pPr>
      <a:lvl4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4pPr>
      <a:lvl5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charset="0"/>
        <a:buChar char="•"/>
        <a:defRPr sz="3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charset="0"/>
        <a:buChar char="–"/>
        <a:defRPr sz="28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charset="0"/>
        <a:buChar char="•"/>
        <a:defRPr sz="2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9552" y="2579762"/>
            <a:ext cx="3072408" cy="2032737"/>
          </a:xfrm>
        </p:spPr>
        <p:txBody>
          <a:bodyPr/>
          <a:lstStyle/>
          <a:p>
            <a:pPr rtl="0" fontAlgn="base"/>
            <a:r>
              <a:rPr lang="en-US" sz="4800" b="1" kern="1200" dirty="0">
                <a:solidFill>
                  <a:srgbClr val="000000"/>
                </a:solidFill>
                <a:effectLst/>
                <a:latin typeface="Times New Roman"/>
                <a:ea typeface="MS Gothic"/>
                <a:cs typeface="MS Gothic"/>
              </a:rPr>
              <a:t>Chapter 4</a:t>
            </a:r>
            <a:endParaRPr lang="en-US" dirty="0">
              <a:effectLst/>
            </a:endParaRPr>
          </a:p>
          <a:p>
            <a:pPr rtl="0" fontAlgn="base"/>
            <a:r>
              <a:rPr lang="en-US" sz="4800" b="1" kern="1200" dirty="0">
                <a:solidFill>
                  <a:srgbClr val="000000"/>
                </a:solidFill>
                <a:effectLst/>
                <a:latin typeface="Times New Roman"/>
                <a:ea typeface="MS Gothic"/>
                <a:cs typeface="MS Gothic"/>
              </a:rPr>
              <a:t>Lecture</a:t>
            </a:r>
            <a:endParaRPr lang="en-US" dirty="0">
              <a:effectLst/>
            </a:endParaRPr>
          </a:p>
          <a:p>
            <a:pPr rtl="0" fontAlgn="base"/>
            <a:r>
              <a:rPr lang="en-US" sz="4800" b="1" kern="1200" dirty="0">
                <a:solidFill>
                  <a:srgbClr val="000000"/>
                </a:solidFill>
                <a:effectLst/>
                <a:latin typeface="Times New Roman"/>
                <a:ea typeface="MS Gothic"/>
                <a:cs typeface="MS Gothic"/>
              </a:rPr>
              <a:t>Outline</a:t>
            </a:r>
            <a:endParaRPr lang="en-US" dirty="0"/>
          </a:p>
        </p:txBody>
      </p:sp>
      <p:pic>
        <p:nvPicPr>
          <p:cNvPr id="6" name="Picture 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95330" y="692696"/>
            <a:ext cx="4427548" cy="5334470"/>
          </a:xfrm>
          <a:prstGeom prst="rect">
            <a:avLst/>
          </a:prstGeom>
          <a:noFill/>
        </p:spPr>
      </p:pic>
      <p:pic>
        <p:nvPicPr>
          <p:cNvPr id="13317" name="Picture 2"/>
          <p:cNvPicPr>
            <a:picLocks noChangeAspect="1" noChangeArrowheads="1"/>
          </p:cNvPicPr>
          <p:nvPr/>
        </p:nvPicPr>
        <p:blipFill>
          <a:blip r:embed="rId4"/>
          <a:srcRect/>
          <a:stretch>
            <a:fillRect/>
          </a:stretch>
        </p:blipFill>
        <p:spPr bwMode="auto">
          <a:xfrm>
            <a:off x="250825" y="260350"/>
            <a:ext cx="1563688" cy="7778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63318" y="251975"/>
            <a:ext cx="7891198" cy="1160801"/>
          </a:xfrm>
        </p:spPr>
        <p:txBody>
          <a:bodyPr/>
          <a:lstStyle/>
          <a:p>
            <a:pPr algn="l" rtl="0" fontAlgn="base"/>
            <a:r>
              <a:rPr lang="en-US" sz="3200" b="1" kern="1200" dirty="0">
                <a:solidFill>
                  <a:srgbClr val="A60000"/>
                </a:solidFill>
                <a:latin typeface="OfficinaSansStd-Bold" charset="0"/>
                <a:ea typeface="MS Gothic" pitchFamily="49" charset="-128"/>
                <a:cs typeface="+mn-cs"/>
              </a:rPr>
              <a:t>Learning Outcomes</a:t>
            </a:r>
            <a:br>
              <a:rPr lang="en-US" sz="3200" b="1" kern="1200" dirty="0">
                <a:solidFill>
                  <a:srgbClr val="A60000"/>
                </a:solidFill>
                <a:latin typeface="OfficinaSansStd-Bold" charset="0"/>
                <a:ea typeface="MS Gothic" pitchFamily="49" charset="-128"/>
                <a:cs typeface="+mn-cs"/>
              </a:rPr>
            </a:br>
            <a:r>
              <a:rPr lang="en-US" sz="1800" b="1" i="1" kern="1200" dirty="0">
                <a:latin typeface="OfficinaSansStd-BoldItalic" charset="0"/>
                <a:ea typeface="MS Gothic" pitchFamily="49" charset="-128"/>
                <a:cs typeface="+mn-cs"/>
              </a:rPr>
              <a:t>After studying this chapter, you should be able to answer the following questions:</a:t>
            </a:r>
          </a:p>
        </p:txBody>
      </p:sp>
      <p:sp>
        <p:nvSpPr>
          <p:cNvPr id="3" name="Content Placeholder 2"/>
          <p:cNvSpPr>
            <a:spLocks noGrp="1"/>
          </p:cNvSpPr>
          <p:nvPr>
            <p:ph type="body" idx="4294967295"/>
          </p:nvPr>
        </p:nvSpPr>
        <p:spPr>
          <a:xfrm>
            <a:off x="452686" y="1590700"/>
            <a:ext cx="8200206" cy="4560706"/>
          </a:xfrm>
        </p:spPr>
        <p:txBody>
          <a:bodyPr/>
          <a:lstStyle/>
          <a:p>
            <a:pPr marL="0" indent="0" rtl="0" fontAlgn="base">
              <a:spcBef>
                <a:spcPts val="0"/>
              </a:spcBef>
              <a:buNone/>
            </a:pPr>
            <a:r>
              <a:rPr lang="en-US" sz="2400" dirty="0">
                <a:solidFill>
                  <a:srgbClr val="000000"/>
                </a:solidFill>
                <a:effectLst/>
              </a:rPr>
              <a:t>•Why are we concerned about human population growth?</a:t>
            </a:r>
            <a:endParaRPr lang="en-US" sz="2400" dirty="0">
              <a:effectLst/>
            </a:endParaRPr>
          </a:p>
          <a:p>
            <a:pPr marL="0" indent="0" rtl="0" fontAlgn="base">
              <a:spcBef>
                <a:spcPts val="0"/>
              </a:spcBef>
            </a:pPr>
            <a:r>
              <a:rPr lang="en-US" sz="2400" dirty="0">
                <a:solidFill>
                  <a:srgbClr val="000000"/>
                </a:solidFill>
                <a:effectLst/>
              </a:rPr>
              <a:t>Will the world’s population triple in the twenty-first century as it did in the twentieth?</a:t>
            </a:r>
            <a:endParaRPr lang="en-US" sz="2400" dirty="0">
              <a:effectLst/>
            </a:endParaRPr>
          </a:p>
          <a:p>
            <a:pPr marL="0" indent="0" rtl="0" fontAlgn="base">
              <a:spcBef>
                <a:spcPts val="0"/>
              </a:spcBef>
            </a:pPr>
            <a:r>
              <a:rPr lang="en-US" sz="2400" dirty="0">
                <a:solidFill>
                  <a:srgbClr val="000000"/>
                </a:solidFill>
                <a:effectLst/>
              </a:rPr>
              <a:t>What is the relationship between population growth and environmental impact?</a:t>
            </a:r>
            <a:endParaRPr lang="en-US" sz="2400" dirty="0">
              <a:effectLst/>
            </a:endParaRPr>
          </a:p>
          <a:p>
            <a:pPr marL="0" indent="0" rtl="0" fontAlgn="base">
              <a:spcBef>
                <a:spcPts val="0"/>
              </a:spcBef>
            </a:pPr>
            <a:r>
              <a:rPr lang="en-US" sz="2400" dirty="0">
                <a:solidFill>
                  <a:srgbClr val="000000"/>
                </a:solidFill>
                <a:effectLst/>
              </a:rPr>
              <a:t>Why did human populations grow so rapidly in the last century?</a:t>
            </a:r>
            <a:endParaRPr lang="en-US" sz="2400" dirty="0">
              <a:effectLst/>
            </a:endParaRPr>
          </a:p>
          <a:p>
            <a:pPr marL="0" indent="0" rtl="0" fontAlgn="base">
              <a:spcBef>
                <a:spcPts val="0"/>
              </a:spcBef>
            </a:pPr>
            <a:r>
              <a:rPr lang="en-US" sz="2400" dirty="0">
                <a:solidFill>
                  <a:srgbClr val="000000"/>
                </a:solidFill>
                <a:effectLst/>
              </a:rPr>
              <a:t>How is human population growth changing in different parts of the world?</a:t>
            </a:r>
            <a:endParaRPr lang="en-US" sz="2400" dirty="0">
              <a:effectLst/>
            </a:endParaRPr>
          </a:p>
          <a:p>
            <a:pPr marL="0" indent="0" rtl="0" fontAlgn="base">
              <a:spcBef>
                <a:spcPts val="0"/>
              </a:spcBef>
            </a:pPr>
            <a:r>
              <a:rPr lang="en-US" sz="2400" dirty="0">
                <a:solidFill>
                  <a:srgbClr val="000000"/>
                </a:solidFill>
                <a:effectLst/>
              </a:rPr>
              <a:t>How does population growth change as a society develops?</a:t>
            </a:r>
            <a:endParaRPr lang="en-US" sz="2400" dirty="0">
              <a:effectLst/>
            </a:endParaRPr>
          </a:p>
          <a:p>
            <a:pPr marL="0" indent="0" rtl="0" fontAlgn="base">
              <a:spcBef>
                <a:spcPts val="0"/>
              </a:spcBef>
            </a:pPr>
            <a:r>
              <a:rPr lang="en-US" sz="2400" dirty="0">
                <a:solidFill>
                  <a:srgbClr val="000000"/>
                </a:solidFill>
                <a:effectLst/>
              </a:rPr>
              <a:t>What factors slow down or speed up human population growth?</a:t>
            </a:r>
            <a:endParaRPr lang="en-US" sz="24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899592" y="315901"/>
            <a:ext cx="7523200" cy="1096875"/>
          </a:xfrm>
        </p:spPr>
        <p:txBody>
          <a:bodyPr/>
          <a:lstStyle/>
          <a:p>
            <a:pPr rtl="0" fontAlgn="base"/>
            <a:r>
              <a:rPr lang="en-US" sz="3600" b="1" kern="1200" dirty="0">
                <a:solidFill>
                  <a:srgbClr val="000000"/>
                </a:solidFill>
                <a:effectLst/>
                <a:latin typeface="Calibri"/>
                <a:ea typeface="MS Gothic"/>
                <a:cs typeface="MS Gothic"/>
              </a:rPr>
              <a:t>Case Study: Population Stabilization in Brazil</a:t>
            </a:r>
            <a:endParaRPr lang="en-US" dirty="0"/>
          </a:p>
        </p:txBody>
      </p:sp>
      <p:pic>
        <p:nvPicPr>
          <p:cNvPr id="2" name="Picture 1" descr="The number of children per woman and population growth have dropped sharply in Brazil over the past 50 years as per capita income and standard of living have ris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1844760"/>
            <a:ext cx="6931152" cy="4608576"/>
          </a:xfrm>
          <a:prstGeom prst="rect">
            <a:avLst/>
          </a:prstGeom>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98866" y="304932"/>
            <a:ext cx="6352421" cy="1107844"/>
          </a:xfrm>
        </p:spPr>
        <p:txBody>
          <a:bodyPr/>
          <a:lstStyle/>
          <a:p>
            <a:pPr rtl="0" fontAlgn="base"/>
            <a:r>
              <a:rPr lang="en-US" sz="3600" b="1" kern="1200" dirty="0">
                <a:solidFill>
                  <a:srgbClr val="000000"/>
                </a:solidFill>
                <a:effectLst/>
                <a:latin typeface="Calibri"/>
                <a:ea typeface="MS Gothic"/>
                <a:cs typeface="MS Gothic"/>
              </a:rPr>
              <a:t>4.1 Past and Current Population</a:t>
            </a:r>
            <a:br>
              <a:rPr lang="en-US" sz="3600" b="1" kern="1200" dirty="0">
                <a:solidFill>
                  <a:srgbClr val="000000"/>
                </a:solidFill>
                <a:effectLst/>
                <a:latin typeface="Calibri"/>
                <a:ea typeface="MS Gothic"/>
                <a:cs typeface="MS Gothic"/>
              </a:rPr>
            </a:br>
            <a:r>
              <a:rPr lang="en-US" sz="3600" b="1" kern="1200" dirty="0">
                <a:solidFill>
                  <a:srgbClr val="000000"/>
                </a:solidFill>
                <a:effectLst/>
                <a:latin typeface="Calibri"/>
                <a:ea typeface="MS Gothic"/>
                <a:cs typeface="MS Gothic"/>
              </a:rPr>
              <a:t>Growth are Very Different</a:t>
            </a:r>
            <a:endParaRPr lang="en-US" dirty="0"/>
          </a:p>
        </p:txBody>
      </p:sp>
      <p:sp>
        <p:nvSpPr>
          <p:cNvPr id="3" name="Content Placeholder 2"/>
          <p:cNvSpPr>
            <a:spLocks noGrp="1"/>
          </p:cNvSpPr>
          <p:nvPr>
            <p:ph type="body" idx="4294967295"/>
          </p:nvPr>
        </p:nvSpPr>
        <p:spPr>
          <a:xfrm>
            <a:off x="467544" y="1484784"/>
            <a:ext cx="8228013" cy="5053861"/>
          </a:xfrm>
        </p:spPr>
        <p:txBody>
          <a:bodyPr/>
          <a:lstStyle/>
          <a:p>
            <a:pPr marL="338328" indent="-338328" rtl="0" fontAlgn="base">
              <a:spcBef>
                <a:spcPts val="700"/>
              </a:spcBef>
            </a:pPr>
            <a:r>
              <a:rPr lang="en-US" sz="2800" dirty="0">
                <a:solidFill>
                  <a:srgbClr val="000000"/>
                </a:solidFill>
                <a:effectLst/>
              </a:rPr>
              <a:t>Every second, on average, four or five children are born, somewhere on the earth. In that same second, one or two other people die.</a:t>
            </a:r>
            <a:endParaRPr lang="en-US" sz="2800" dirty="0">
              <a:effectLst/>
            </a:endParaRPr>
          </a:p>
          <a:p>
            <a:pPr marL="338328" indent="-338328" rtl="0" fontAlgn="base">
              <a:spcBef>
                <a:spcPts val="700"/>
              </a:spcBef>
            </a:pPr>
            <a:r>
              <a:rPr lang="en-US" sz="2800" dirty="0">
                <a:solidFill>
                  <a:srgbClr val="000000"/>
                </a:solidFill>
                <a:effectLst/>
              </a:rPr>
              <a:t>In 2011 the United Nations announced that we had reached 7 billion people, having added the most recent billion in only 12 years. We’re now growing at 1.1 percent per year.</a:t>
            </a:r>
            <a:endParaRPr lang="en-US" sz="2800" dirty="0">
              <a:effectLst/>
            </a:endParaRPr>
          </a:p>
          <a:p>
            <a:pPr marL="338328" indent="-338328" rtl="0" fontAlgn="base">
              <a:spcBef>
                <a:spcPts val="700"/>
              </a:spcBef>
            </a:pPr>
            <a:r>
              <a:rPr lang="en-US" sz="2800" dirty="0">
                <a:solidFill>
                  <a:srgbClr val="000000"/>
                </a:solidFill>
                <a:effectLst/>
              </a:rPr>
              <a:t>Whether human populations will continue to grow at present rates and what this would imply for environmental quality and human life are among the most central questions in environmental science.</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2032670" y="324793"/>
            <a:ext cx="5103510" cy="1054075"/>
          </a:xfrm>
        </p:spPr>
        <p:txBody>
          <a:bodyPr/>
          <a:lstStyle/>
          <a:p>
            <a:pPr rtl="0" fontAlgn="base"/>
            <a:r>
              <a:rPr lang="en-US" sz="3600" b="1" kern="1200" dirty="0">
                <a:solidFill>
                  <a:srgbClr val="000000"/>
                </a:solidFill>
                <a:effectLst/>
                <a:latin typeface="Calibri"/>
                <a:ea typeface="MS Gothic"/>
                <a:cs typeface="MS Gothic"/>
              </a:rPr>
              <a:t>Human Populations Grew </a:t>
            </a:r>
            <a:br>
              <a:rPr lang="en-US" sz="3600" b="1" kern="1200" dirty="0">
                <a:solidFill>
                  <a:srgbClr val="000000"/>
                </a:solidFill>
                <a:effectLst/>
                <a:latin typeface="Calibri"/>
                <a:ea typeface="MS Gothic"/>
                <a:cs typeface="MS Gothic"/>
              </a:rPr>
            </a:br>
            <a:r>
              <a:rPr lang="en-US" sz="3600" b="1" kern="1200" dirty="0">
                <a:solidFill>
                  <a:srgbClr val="000000"/>
                </a:solidFill>
                <a:effectLst/>
                <a:latin typeface="Calibri"/>
                <a:ea typeface="MS Gothic"/>
                <a:cs typeface="MS Gothic"/>
              </a:rPr>
              <a:t>Slowly Until Recently</a:t>
            </a:r>
            <a:endParaRPr lang="en-US" dirty="0"/>
          </a:p>
        </p:txBody>
      </p:sp>
      <p:sp>
        <p:nvSpPr>
          <p:cNvPr id="4" name="Content Placeholder 2"/>
          <p:cNvSpPr>
            <a:spLocks noGrp="1"/>
          </p:cNvSpPr>
          <p:nvPr>
            <p:ph type="body" idx="4294967295"/>
          </p:nvPr>
        </p:nvSpPr>
        <p:spPr>
          <a:xfrm>
            <a:off x="183704" y="1784945"/>
            <a:ext cx="3976787" cy="4524375"/>
          </a:xfrm>
        </p:spPr>
        <p:txBody>
          <a:bodyPr/>
          <a:lstStyle/>
          <a:p>
            <a:pPr marL="338328" indent="-338328" rtl="0" fontAlgn="base">
              <a:spcBef>
                <a:spcPts val="700"/>
              </a:spcBef>
            </a:pPr>
            <a:r>
              <a:rPr lang="en-US" sz="2800" dirty="0">
                <a:solidFill>
                  <a:srgbClr val="000000"/>
                </a:solidFill>
                <a:effectLst/>
              </a:rPr>
              <a:t>For most of our history, humans were not very numerous. </a:t>
            </a:r>
            <a:endParaRPr lang="en-US" sz="2800" dirty="0">
              <a:effectLst/>
            </a:endParaRPr>
          </a:p>
          <a:p>
            <a:pPr marL="338328" indent="-338328" rtl="0" fontAlgn="base">
              <a:spcBef>
                <a:spcPts val="700"/>
              </a:spcBef>
            </a:pPr>
            <a:r>
              <a:rPr lang="en-US" sz="2800" dirty="0">
                <a:solidFill>
                  <a:srgbClr val="000000"/>
                </a:solidFill>
                <a:effectLst/>
              </a:rPr>
              <a:t>Populations of early hunting and gathering societies probably numbered only a few million before the invention of agriculture 10,000 years ago.</a:t>
            </a:r>
            <a:endParaRPr lang="en-US" sz="2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2384" y="1844824"/>
            <a:ext cx="4751616" cy="3356992"/>
          </a:xfrm>
          <a:prstGeom prst="rect">
            <a:avLst/>
          </a:prstGeom>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34077" y="324793"/>
            <a:ext cx="6104551" cy="1054075"/>
          </a:xfrm>
        </p:spPr>
        <p:txBody>
          <a:bodyPr/>
          <a:lstStyle/>
          <a:p>
            <a:pPr rtl="0" fontAlgn="base"/>
            <a:r>
              <a:rPr lang="en-US" sz="3600" b="1" kern="1200" dirty="0">
                <a:solidFill>
                  <a:srgbClr val="000000"/>
                </a:solidFill>
                <a:effectLst/>
                <a:latin typeface="Calibri"/>
                <a:ea typeface="MS Gothic"/>
                <a:cs typeface="MS Gothic"/>
              </a:rPr>
              <a:t>Human Population Increases</a:t>
            </a:r>
            <a:br>
              <a:rPr lang="en-US" sz="3600" b="1" kern="1200" dirty="0">
                <a:solidFill>
                  <a:srgbClr val="000000"/>
                </a:solidFill>
                <a:effectLst/>
                <a:latin typeface="Calibri"/>
                <a:ea typeface="MS Gothic"/>
                <a:cs typeface="MS Gothic"/>
              </a:rPr>
            </a:br>
            <a:r>
              <a:rPr lang="en-US" sz="3600" b="1" kern="1200" dirty="0">
                <a:solidFill>
                  <a:srgbClr val="000000"/>
                </a:solidFill>
                <a:effectLst/>
                <a:latin typeface="Calibri"/>
                <a:ea typeface="MS Gothic"/>
                <a:cs typeface="MS Gothic"/>
              </a:rPr>
              <a:t>are Relatively Recent</a:t>
            </a:r>
            <a:endParaRPr lang="en-US" dirty="0"/>
          </a:p>
        </p:txBody>
      </p:sp>
      <p:sp>
        <p:nvSpPr>
          <p:cNvPr id="3" name="Content Placeholder 2"/>
          <p:cNvSpPr>
            <a:spLocks noGrp="1"/>
          </p:cNvSpPr>
          <p:nvPr>
            <p:ph type="body" idx="4294967295"/>
          </p:nvPr>
        </p:nvSpPr>
        <p:spPr>
          <a:xfrm>
            <a:off x="395536" y="1628800"/>
            <a:ext cx="8228013" cy="4877978"/>
          </a:xfrm>
        </p:spPr>
        <p:txBody>
          <a:bodyPr/>
          <a:lstStyle/>
          <a:p>
            <a:pPr marL="338328" indent="-338328" rtl="0" fontAlgn="base"/>
            <a:r>
              <a:rPr lang="en-US" sz="2800" dirty="0">
                <a:solidFill>
                  <a:srgbClr val="000000"/>
                </a:solidFill>
                <a:effectLst/>
              </a:rPr>
              <a:t>As you can see in figure 4.3, human  populations began to increase rapidly after about A.D. 1600. </a:t>
            </a:r>
            <a:endParaRPr lang="en-US" sz="2800" dirty="0">
              <a:effectLst/>
            </a:endParaRPr>
          </a:p>
          <a:p>
            <a:pPr marL="338328" indent="-338328" rtl="0" fontAlgn="base"/>
            <a:r>
              <a:rPr lang="en-US" sz="2800" dirty="0">
                <a:solidFill>
                  <a:srgbClr val="000000"/>
                </a:solidFill>
                <a:effectLst/>
              </a:rPr>
              <a:t>It only took 156 more years to get to 3 billion in 1960. </a:t>
            </a:r>
            <a:endParaRPr lang="en-US" sz="2800" dirty="0">
              <a:effectLst/>
            </a:endParaRPr>
          </a:p>
          <a:p>
            <a:pPr marL="338328" indent="-338328" rtl="0" fontAlgn="base"/>
            <a:r>
              <a:rPr lang="en-US" sz="2800" dirty="0">
                <a:solidFill>
                  <a:srgbClr val="000000"/>
                </a:solidFill>
                <a:effectLst/>
              </a:rPr>
              <a:t>It took us about 12 years to add the seventh billion.</a:t>
            </a:r>
            <a:endParaRPr lang="en-US" sz="2800" dirty="0">
              <a:effectLst/>
            </a:endParaRPr>
          </a:p>
          <a:p>
            <a:pPr marL="338328" indent="-338328" rtl="0" fontAlgn="base"/>
            <a:r>
              <a:rPr lang="en-US" sz="2800" dirty="0">
                <a:solidFill>
                  <a:srgbClr val="000000"/>
                </a:solidFill>
                <a:effectLst/>
              </a:rPr>
              <a:t>The number of living humans tripled during the twentieth century. </a:t>
            </a:r>
            <a:endParaRPr lang="en-US" sz="2800" dirty="0">
              <a:effectLst/>
            </a:endParaRPr>
          </a:p>
          <a:p>
            <a:pPr marL="1088136" indent="-338328" rtl="0" fontAlgn="base"/>
            <a:r>
              <a:rPr lang="en-US" sz="2800" dirty="0">
                <a:solidFill>
                  <a:srgbClr val="000000"/>
                </a:solidFill>
                <a:effectLst/>
              </a:rPr>
              <a:t>Will it do so again in the twenty-first century?</a:t>
            </a:r>
            <a:endParaRPr lang="en-US" sz="2800" dirty="0">
              <a:effectLst/>
            </a:endParaRPr>
          </a:p>
          <a:p>
            <a:pPr marL="1088136" indent="-338328" rtl="0" fontAlgn="base"/>
            <a:r>
              <a:rPr lang="en-US" sz="2800" dirty="0">
                <a:solidFill>
                  <a:srgbClr val="000000"/>
                </a:solidFill>
                <a:effectLst/>
              </a:rPr>
              <a:t>Will we reach equilibrium soon enough and at a size that can be sustained over the long term?</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1"/>
          <p:cNvSpPr>
            <a:spLocks noGrp="1"/>
          </p:cNvSpPr>
          <p:nvPr>
            <p:ph type="title" idx="4294967295"/>
          </p:nvPr>
        </p:nvSpPr>
        <p:spPr>
          <a:xfrm>
            <a:off x="1134666" y="919917"/>
            <a:ext cx="6878762" cy="694025"/>
          </a:xfrm>
        </p:spPr>
        <p:txBody>
          <a:bodyPr/>
          <a:lstStyle/>
          <a:p>
            <a:pPr rtl="0" fontAlgn="base"/>
            <a:r>
              <a:rPr lang="en-US" sz="3200" b="1" kern="1200" dirty="0">
                <a:solidFill>
                  <a:srgbClr val="000000"/>
                </a:solidFill>
                <a:effectLst/>
                <a:latin typeface="Calibri"/>
                <a:ea typeface="MS Gothic"/>
                <a:cs typeface="MS Gothic"/>
              </a:rPr>
              <a:t>Human Populations Throughout History</a:t>
            </a:r>
            <a:endParaRPr lang="en-US" dirty="0"/>
          </a:p>
        </p:txBody>
      </p:sp>
      <p:pic>
        <p:nvPicPr>
          <p:cNvPr id="3" name="Picture 2" descr="The graph shows human population levels throughout history. It is clear from the J-shaped growth curve that the human population is growing exponentially. Exponential growth of human population began around the same time as the Industrial Revolution. Prior to that population rose slowl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974" y="2708920"/>
            <a:ext cx="8106474" cy="3759320"/>
          </a:xfrm>
          <a:prstGeom prst="rect">
            <a:avLst/>
          </a:prstGeom>
        </p:spPr>
      </p:pic>
    </p:spTree>
    <p:extLst>
      <p:ext uri="{BB962C8B-B14F-4D97-AF65-F5344CB8AC3E}">
        <p14:creationId xmlns:p14="http://schemas.microsoft.com/office/powerpoint/2010/main" val="1675721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idx="4294967295"/>
          </p:nvPr>
        </p:nvSpPr>
        <p:spPr>
          <a:xfrm>
            <a:off x="1582496" y="102984"/>
            <a:ext cx="5984267" cy="1075262"/>
          </a:xfrm>
        </p:spPr>
        <p:txBody>
          <a:bodyPr/>
          <a:lstStyle/>
          <a:p>
            <a:pPr rtl="0" fontAlgn="base"/>
            <a:r>
              <a:rPr lang="en-US" sz="3600" b="1" kern="1200" dirty="0">
                <a:solidFill>
                  <a:srgbClr val="000000"/>
                </a:solidFill>
                <a:effectLst/>
                <a:latin typeface="Calibri"/>
                <a:ea typeface="MS Gothic"/>
                <a:cs typeface="MS Gothic"/>
              </a:rPr>
              <a:t>World Population Growth and </a:t>
            </a:r>
            <a:endParaRPr lang="en-US" dirty="0">
              <a:effectLst/>
            </a:endParaRPr>
          </a:p>
          <a:p>
            <a:pPr rtl="0" fontAlgn="base"/>
            <a:r>
              <a:rPr lang="en-US" sz="3600" b="1" kern="1200" dirty="0">
                <a:solidFill>
                  <a:srgbClr val="000000"/>
                </a:solidFill>
                <a:effectLst/>
                <a:latin typeface="Calibri"/>
                <a:ea typeface="MS Gothic"/>
                <a:cs typeface="MS Gothic"/>
              </a:rPr>
              <a:t>Doubling Times</a:t>
            </a:r>
            <a:endParaRPr lang="en-US" dirty="0"/>
          </a:p>
        </p:txBody>
      </p:sp>
      <p:sp>
        <p:nvSpPr>
          <p:cNvPr id="11" name="Content Placeholder 2"/>
          <p:cNvSpPr>
            <a:spLocks noGrp="1"/>
          </p:cNvSpPr>
          <p:nvPr>
            <p:ph type="body" idx="4294967295"/>
          </p:nvPr>
        </p:nvSpPr>
        <p:spPr>
          <a:xfrm>
            <a:off x="1228238" y="1293470"/>
            <a:ext cx="6770313" cy="573190"/>
          </a:xfrm>
        </p:spPr>
        <p:txBody>
          <a:bodyPr/>
          <a:lstStyle/>
          <a:p>
            <a:pPr marL="0" marR="0" indent="0" algn="l" defTabSz="449263" rtl="0" eaLnBrk="0" fontAlgn="base" latinLnBrk="0" hangingPunct="0">
              <a:lnSpc>
                <a:spcPct val="100000"/>
              </a:lnSpc>
              <a:spcBef>
                <a:spcPts val="800"/>
              </a:spcBef>
              <a:spcAft>
                <a:spcPct val="0"/>
              </a:spcAft>
              <a:buClr>
                <a:srgbClr val="000000"/>
              </a:buClr>
              <a:buSzPct val="100000"/>
              <a:buNone/>
              <a:tabLst/>
              <a:defRPr/>
            </a:pPr>
            <a:r>
              <a:rPr lang="en-US" sz="2200" b="1" dirty="0">
                <a:solidFill>
                  <a:srgbClr val="000000"/>
                </a:solidFill>
                <a:effectLst/>
                <a:latin typeface="+mj-lt"/>
              </a:rPr>
              <a:t>TABLE 4.1</a:t>
            </a:r>
            <a:r>
              <a:rPr lang="en-US" sz="2200" dirty="0">
                <a:solidFill>
                  <a:srgbClr val="000000"/>
                </a:solidFill>
                <a:effectLst/>
                <a:latin typeface="+mj-lt"/>
              </a:rPr>
              <a:t> World Population Growth and Doubling Times</a:t>
            </a:r>
            <a:endParaRPr lang="en-US" sz="2200" dirty="0">
              <a:effectLst/>
              <a:latin typeface="+mj-lt"/>
            </a:endParaRPr>
          </a:p>
        </p:txBody>
      </p:sp>
      <p:graphicFrame>
        <p:nvGraphicFramePr>
          <p:cNvPr id="3" name="Table 1" descr="The doubling time for population growth has decreased since the industrial revolution. It took 200 years to double from 800 million in 1700 to 1600 million people in 1900. It took only 65 years to double to 3,200 million people in 1965. Population doubled again to 6,100 million people in 51 years."/>
          <p:cNvGraphicFramePr>
            <a:graphicFrameLocks noGrp="1"/>
          </p:cNvGraphicFramePr>
          <p:nvPr>
            <p:extLst>
              <p:ext uri="{D42A27DB-BD31-4B8C-83A1-F6EECF244321}">
                <p14:modId xmlns:p14="http://schemas.microsoft.com/office/powerpoint/2010/main" val="4152957042"/>
              </p:ext>
            </p:extLst>
          </p:nvPr>
        </p:nvGraphicFramePr>
        <p:xfrm>
          <a:off x="1334809" y="1916832"/>
          <a:ext cx="6432375" cy="4032450"/>
        </p:xfrm>
        <a:graphic>
          <a:graphicData uri="http://schemas.openxmlformats.org/drawingml/2006/table">
            <a:tbl>
              <a:tblPr firstRow="1" bandRow="1">
                <a:tableStyleId>{3B4B98B0-60AC-42C2-AFA5-B58CD77FA1E5}</a:tableStyleId>
              </a:tblPr>
              <a:tblGrid>
                <a:gridCol w="1895871">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304256">
                  <a:extLst>
                    <a:ext uri="{9D8B030D-6E8A-4147-A177-3AD203B41FA5}">
                      <a16:colId xmlns:a16="http://schemas.microsoft.com/office/drawing/2014/main" val="20002"/>
                    </a:ext>
                  </a:extLst>
                </a:gridCol>
              </a:tblGrid>
              <a:tr h="403245">
                <a:tc>
                  <a:txBody>
                    <a:bodyPr/>
                    <a:lstStyle/>
                    <a:p>
                      <a:pPr marL="0" marR="0">
                        <a:lnSpc>
                          <a:spcPct val="115000"/>
                        </a:lnSpc>
                        <a:spcBef>
                          <a:spcPts val="0"/>
                        </a:spcBef>
                        <a:spcAft>
                          <a:spcPts val="0"/>
                        </a:spcAft>
                      </a:pPr>
                      <a:r>
                        <a:rPr lang="en-US" sz="1600" noProof="0" dirty="0">
                          <a:effectLst/>
                          <a:latin typeface="Arial" pitchFamily="34" charset="0"/>
                          <a:cs typeface="Arial" pitchFamily="34" charset="0"/>
                        </a:rPr>
                        <a:t>DATE</a:t>
                      </a:r>
                      <a:endParaRPr lang="en-US" sz="1600" noProof="0" dirty="0">
                        <a:effectLst/>
                        <a:latin typeface="Arial" pitchFamily="34" charset="0"/>
                        <a:ea typeface="Calibri"/>
                        <a:cs typeface="Arial" pitchFamily="34" charset="0"/>
                      </a:endParaRPr>
                    </a:p>
                  </a:txBody>
                  <a:tcPr marL="45720" marR="45720"/>
                </a:tc>
                <a:tc>
                  <a:txBody>
                    <a:bodyPr/>
                    <a:lstStyle/>
                    <a:p>
                      <a:pPr marL="0" marR="0" algn="ctr">
                        <a:lnSpc>
                          <a:spcPct val="115000"/>
                        </a:lnSpc>
                        <a:spcBef>
                          <a:spcPts val="0"/>
                        </a:spcBef>
                        <a:spcAft>
                          <a:spcPts val="0"/>
                        </a:spcAft>
                      </a:pPr>
                      <a:r>
                        <a:rPr lang="en-US" sz="1600" noProof="0">
                          <a:effectLst/>
                          <a:latin typeface="Arial" pitchFamily="34" charset="0"/>
                          <a:cs typeface="Arial" pitchFamily="34" charset="0"/>
                        </a:rPr>
                        <a:t>POPULATION</a:t>
                      </a:r>
                      <a:endParaRPr lang="en-US" sz="1600" noProof="0">
                        <a:effectLst/>
                        <a:latin typeface="Arial" pitchFamily="34" charset="0"/>
                        <a:ea typeface="Calibri"/>
                        <a:cs typeface="Arial" pitchFamily="34" charset="0"/>
                      </a:endParaRPr>
                    </a:p>
                  </a:txBody>
                  <a:tcPr marL="45720" marR="45720"/>
                </a:tc>
                <a:tc>
                  <a:txBody>
                    <a:bodyPr/>
                    <a:lstStyle/>
                    <a:p>
                      <a:pPr marL="0" marR="0" algn="ctr">
                        <a:lnSpc>
                          <a:spcPct val="115000"/>
                        </a:lnSpc>
                        <a:spcBef>
                          <a:spcPts val="0"/>
                        </a:spcBef>
                        <a:spcAft>
                          <a:spcPts val="0"/>
                        </a:spcAft>
                      </a:pPr>
                      <a:r>
                        <a:rPr lang="en-US" sz="1600" noProof="0">
                          <a:effectLst/>
                          <a:latin typeface="Arial" pitchFamily="34" charset="0"/>
                          <a:cs typeface="Arial" pitchFamily="34" charset="0"/>
                        </a:rPr>
                        <a:t>DOUBLING TIME</a:t>
                      </a:r>
                      <a:endParaRPr lang="en-US" sz="1600" noProof="0">
                        <a:effectLst/>
                        <a:latin typeface="Arial" pitchFamily="34" charset="0"/>
                        <a:ea typeface="Calibri"/>
                        <a:cs typeface="Arial" pitchFamily="34" charset="0"/>
                      </a:endParaRPr>
                    </a:p>
                  </a:txBody>
                  <a:tcPr marL="45720" marR="45720"/>
                </a:tc>
                <a:extLst>
                  <a:ext uri="{0D108BD9-81ED-4DB2-BD59-A6C34878D82A}">
                    <a16:rowId xmlns:a16="http://schemas.microsoft.com/office/drawing/2014/main" val="10000"/>
                  </a:ext>
                </a:extLst>
              </a:tr>
              <a:tr h="403245">
                <a:tc>
                  <a:txBody>
                    <a:bodyPr/>
                    <a:lstStyle/>
                    <a:p>
                      <a:pPr marL="0" marR="0">
                        <a:lnSpc>
                          <a:spcPct val="115000"/>
                        </a:lnSpc>
                        <a:spcBef>
                          <a:spcPts val="0"/>
                        </a:spcBef>
                        <a:spcAft>
                          <a:spcPts val="0"/>
                        </a:spcAft>
                      </a:pPr>
                      <a:r>
                        <a:rPr lang="en-US" sz="1400" noProof="0">
                          <a:effectLst/>
                          <a:latin typeface="Arial" pitchFamily="34" charset="0"/>
                          <a:cs typeface="Arial" pitchFamily="34" charset="0"/>
                        </a:rPr>
                        <a:t>5000 B.C.</a:t>
                      </a:r>
                      <a:endParaRPr lang="en-US" sz="1400" noProof="0">
                        <a:effectLst/>
                        <a:latin typeface="Arial" pitchFamily="34" charset="0"/>
                        <a:ea typeface="Calibri"/>
                        <a:cs typeface="Arial" pitchFamily="34" charset="0"/>
                      </a:endParaRPr>
                    </a:p>
                  </a:txBody>
                  <a:tcPr marL="45720" marR="45720"/>
                </a:tc>
                <a:tc>
                  <a:txBody>
                    <a:bodyPr/>
                    <a:lstStyle/>
                    <a:p>
                      <a:pPr marL="0" marR="0" algn="r">
                        <a:lnSpc>
                          <a:spcPct val="115000"/>
                        </a:lnSpc>
                        <a:spcBef>
                          <a:spcPts val="0"/>
                        </a:spcBef>
                        <a:spcAft>
                          <a:spcPts val="0"/>
                        </a:spcAft>
                      </a:pPr>
                      <a:r>
                        <a:rPr lang="en-US" sz="1400" noProof="0">
                          <a:effectLst/>
                          <a:latin typeface="Arial" pitchFamily="34" charset="0"/>
                          <a:cs typeface="Arial" pitchFamily="34" charset="0"/>
                        </a:rPr>
                        <a:t>50 million</a:t>
                      </a:r>
                      <a:endParaRPr lang="en-US" sz="1400" noProof="0">
                        <a:effectLst/>
                        <a:latin typeface="Arial" pitchFamily="34" charset="0"/>
                        <a:ea typeface="Calibri"/>
                        <a:cs typeface="Arial" pitchFamily="34" charset="0"/>
                      </a:endParaRPr>
                    </a:p>
                  </a:txBody>
                  <a:tcPr marL="45720" marR="640080"/>
                </a:tc>
                <a:tc>
                  <a:txBody>
                    <a:bodyPr/>
                    <a:lstStyle/>
                    <a:p>
                      <a:pPr marL="0" marR="0" algn="ctr">
                        <a:lnSpc>
                          <a:spcPct val="115000"/>
                        </a:lnSpc>
                        <a:spcBef>
                          <a:spcPts val="0"/>
                        </a:spcBef>
                        <a:spcAft>
                          <a:spcPts val="0"/>
                        </a:spcAft>
                      </a:pPr>
                      <a:r>
                        <a:rPr lang="en-US" sz="1400" noProof="0">
                          <a:effectLst/>
                          <a:latin typeface="Arial" pitchFamily="34" charset="0"/>
                          <a:cs typeface="Arial" pitchFamily="34" charset="0"/>
                        </a:rPr>
                        <a:t>?</a:t>
                      </a:r>
                      <a:endParaRPr lang="en-US" sz="1400" noProof="0">
                        <a:effectLst/>
                        <a:latin typeface="Arial" pitchFamily="34" charset="0"/>
                        <a:ea typeface="Calibri"/>
                        <a:cs typeface="Arial" pitchFamily="34" charset="0"/>
                      </a:endParaRPr>
                    </a:p>
                  </a:txBody>
                  <a:tcPr marL="45720" marR="45720"/>
                </a:tc>
                <a:extLst>
                  <a:ext uri="{0D108BD9-81ED-4DB2-BD59-A6C34878D82A}">
                    <a16:rowId xmlns:a16="http://schemas.microsoft.com/office/drawing/2014/main" val="10001"/>
                  </a:ext>
                </a:extLst>
              </a:tr>
              <a:tr h="403245">
                <a:tc>
                  <a:txBody>
                    <a:bodyPr/>
                    <a:lstStyle/>
                    <a:p>
                      <a:pPr marL="0" marR="0">
                        <a:lnSpc>
                          <a:spcPct val="115000"/>
                        </a:lnSpc>
                        <a:spcBef>
                          <a:spcPts val="0"/>
                        </a:spcBef>
                        <a:spcAft>
                          <a:spcPts val="0"/>
                        </a:spcAft>
                      </a:pPr>
                      <a:r>
                        <a:rPr lang="en-US" sz="1400" noProof="0">
                          <a:effectLst/>
                          <a:latin typeface="Arial" pitchFamily="34" charset="0"/>
                          <a:cs typeface="Arial" pitchFamily="34" charset="0"/>
                        </a:rPr>
                        <a:t>800 B.C.</a:t>
                      </a:r>
                      <a:endParaRPr lang="en-US" sz="1400" noProof="0">
                        <a:effectLst/>
                        <a:latin typeface="Arial" pitchFamily="34" charset="0"/>
                        <a:ea typeface="Calibri"/>
                        <a:cs typeface="Arial" pitchFamily="34" charset="0"/>
                      </a:endParaRPr>
                    </a:p>
                  </a:txBody>
                  <a:tcPr marL="45720" marR="45720"/>
                </a:tc>
                <a:tc>
                  <a:txBody>
                    <a:bodyPr/>
                    <a:lstStyle/>
                    <a:p>
                      <a:pPr marL="0" marR="0" algn="r">
                        <a:lnSpc>
                          <a:spcPct val="115000"/>
                        </a:lnSpc>
                        <a:spcBef>
                          <a:spcPts val="0"/>
                        </a:spcBef>
                        <a:spcAft>
                          <a:spcPts val="0"/>
                        </a:spcAft>
                      </a:pPr>
                      <a:r>
                        <a:rPr lang="en-US" sz="1400" noProof="0">
                          <a:effectLst/>
                          <a:latin typeface="Arial" pitchFamily="34" charset="0"/>
                          <a:cs typeface="Arial" pitchFamily="34" charset="0"/>
                        </a:rPr>
                        <a:t>100 million</a:t>
                      </a:r>
                      <a:endParaRPr lang="en-US" sz="1400" noProof="0">
                        <a:effectLst/>
                        <a:latin typeface="Arial" pitchFamily="34" charset="0"/>
                        <a:ea typeface="Calibri"/>
                        <a:cs typeface="Arial" pitchFamily="34" charset="0"/>
                      </a:endParaRPr>
                    </a:p>
                  </a:txBody>
                  <a:tcPr marL="45720" marR="640080"/>
                </a:tc>
                <a:tc>
                  <a:txBody>
                    <a:bodyPr/>
                    <a:lstStyle/>
                    <a:p>
                      <a:pPr marL="0" marR="0" algn="r">
                        <a:lnSpc>
                          <a:spcPct val="115000"/>
                        </a:lnSpc>
                        <a:spcBef>
                          <a:spcPts val="0"/>
                        </a:spcBef>
                        <a:spcAft>
                          <a:spcPts val="0"/>
                        </a:spcAft>
                      </a:pPr>
                      <a:r>
                        <a:rPr lang="en-US" sz="1400" noProof="0">
                          <a:effectLst/>
                          <a:latin typeface="Arial" pitchFamily="34" charset="0"/>
                          <a:cs typeface="Arial" pitchFamily="34" charset="0"/>
                        </a:rPr>
                        <a:t>4,200 years</a:t>
                      </a:r>
                      <a:endParaRPr lang="en-US" sz="1400" noProof="0">
                        <a:effectLst/>
                        <a:latin typeface="Arial" pitchFamily="34" charset="0"/>
                        <a:ea typeface="Calibri"/>
                        <a:cs typeface="Arial" pitchFamily="34" charset="0"/>
                      </a:endParaRPr>
                    </a:p>
                  </a:txBody>
                  <a:tcPr marL="45720" marR="822960"/>
                </a:tc>
                <a:extLst>
                  <a:ext uri="{0D108BD9-81ED-4DB2-BD59-A6C34878D82A}">
                    <a16:rowId xmlns:a16="http://schemas.microsoft.com/office/drawing/2014/main" val="10002"/>
                  </a:ext>
                </a:extLst>
              </a:tr>
              <a:tr h="403245">
                <a:tc>
                  <a:txBody>
                    <a:bodyPr/>
                    <a:lstStyle/>
                    <a:p>
                      <a:pPr marL="0" marR="0">
                        <a:lnSpc>
                          <a:spcPct val="115000"/>
                        </a:lnSpc>
                        <a:spcBef>
                          <a:spcPts val="0"/>
                        </a:spcBef>
                        <a:spcAft>
                          <a:spcPts val="0"/>
                        </a:spcAft>
                      </a:pPr>
                      <a:r>
                        <a:rPr lang="en-US" sz="1400" noProof="0" dirty="0">
                          <a:effectLst/>
                          <a:latin typeface="Arial" pitchFamily="34" charset="0"/>
                          <a:cs typeface="Arial" pitchFamily="34" charset="0"/>
                        </a:rPr>
                        <a:t>200 B.C.</a:t>
                      </a:r>
                      <a:endParaRPr lang="en-US" sz="1400" noProof="0" dirty="0">
                        <a:effectLst/>
                        <a:latin typeface="Arial" pitchFamily="34" charset="0"/>
                        <a:ea typeface="Calibri"/>
                        <a:cs typeface="Arial" pitchFamily="34" charset="0"/>
                      </a:endParaRPr>
                    </a:p>
                  </a:txBody>
                  <a:tcPr marL="45720" marR="45720"/>
                </a:tc>
                <a:tc>
                  <a:txBody>
                    <a:bodyPr/>
                    <a:lstStyle/>
                    <a:p>
                      <a:pPr marL="0" marR="0" algn="r">
                        <a:lnSpc>
                          <a:spcPct val="115000"/>
                        </a:lnSpc>
                        <a:spcBef>
                          <a:spcPts val="0"/>
                        </a:spcBef>
                        <a:spcAft>
                          <a:spcPts val="0"/>
                        </a:spcAft>
                      </a:pPr>
                      <a:r>
                        <a:rPr lang="en-US" sz="1400" noProof="0">
                          <a:effectLst/>
                          <a:latin typeface="Arial" pitchFamily="34" charset="0"/>
                          <a:cs typeface="Arial" pitchFamily="34" charset="0"/>
                        </a:rPr>
                        <a:t>200 million</a:t>
                      </a:r>
                      <a:endParaRPr lang="en-US" sz="1400" noProof="0">
                        <a:effectLst/>
                        <a:latin typeface="Arial" pitchFamily="34" charset="0"/>
                        <a:ea typeface="Calibri"/>
                        <a:cs typeface="Arial" pitchFamily="34" charset="0"/>
                      </a:endParaRPr>
                    </a:p>
                  </a:txBody>
                  <a:tcPr marL="45720" marR="640080"/>
                </a:tc>
                <a:tc>
                  <a:txBody>
                    <a:bodyPr/>
                    <a:lstStyle/>
                    <a:p>
                      <a:pPr marL="0" marR="0" algn="r">
                        <a:lnSpc>
                          <a:spcPct val="115000"/>
                        </a:lnSpc>
                        <a:spcBef>
                          <a:spcPts val="0"/>
                        </a:spcBef>
                        <a:spcAft>
                          <a:spcPts val="0"/>
                        </a:spcAft>
                      </a:pPr>
                      <a:r>
                        <a:rPr lang="en-US" sz="1400" noProof="0">
                          <a:effectLst/>
                          <a:latin typeface="Arial" pitchFamily="34" charset="0"/>
                          <a:cs typeface="Arial" pitchFamily="34" charset="0"/>
                        </a:rPr>
                        <a:t>600 years</a:t>
                      </a:r>
                      <a:endParaRPr lang="en-US" sz="1400" noProof="0">
                        <a:effectLst/>
                        <a:latin typeface="Arial" pitchFamily="34" charset="0"/>
                        <a:ea typeface="Calibri"/>
                        <a:cs typeface="Arial" pitchFamily="34" charset="0"/>
                      </a:endParaRPr>
                    </a:p>
                  </a:txBody>
                  <a:tcPr marL="45720" marR="822960"/>
                </a:tc>
                <a:extLst>
                  <a:ext uri="{0D108BD9-81ED-4DB2-BD59-A6C34878D82A}">
                    <a16:rowId xmlns:a16="http://schemas.microsoft.com/office/drawing/2014/main" val="10003"/>
                  </a:ext>
                </a:extLst>
              </a:tr>
              <a:tr h="403245">
                <a:tc>
                  <a:txBody>
                    <a:bodyPr/>
                    <a:lstStyle/>
                    <a:p>
                      <a:pPr marL="0" marR="0">
                        <a:lnSpc>
                          <a:spcPct val="115000"/>
                        </a:lnSpc>
                        <a:spcBef>
                          <a:spcPts val="0"/>
                        </a:spcBef>
                        <a:spcAft>
                          <a:spcPts val="0"/>
                        </a:spcAft>
                      </a:pPr>
                      <a:r>
                        <a:rPr lang="en-US" sz="1200" noProof="0" dirty="0">
                          <a:effectLst/>
                          <a:latin typeface="Arial" pitchFamily="34" charset="0"/>
                          <a:cs typeface="Arial" pitchFamily="34" charset="0"/>
                        </a:rPr>
                        <a:t>A.D.</a:t>
                      </a:r>
                      <a:r>
                        <a:rPr lang="en-US" sz="1400" noProof="0" dirty="0">
                          <a:effectLst/>
                          <a:latin typeface="Arial" pitchFamily="34" charset="0"/>
                          <a:cs typeface="Arial" pitchFamily="34" charset="0"/>
                        </a:rPr>
                        <a:t> 1200</a:t>
                      </a:r>
                      <a:endParaRPr lang="en-US" sz="1400" noProof="0" dirty="0">
                        <a:effectLst/>
                        <a:latin typeface="Arial" pitchFamily="34" charset="0"/>
                        <a:ea typeface="Calibri"/>
                        <a:cs typeface="Arial" pitchFamily="34" charset="0"/>
                      </a:endParaRPr>
                    </a:p>
                  </a:txBody>
                  <a:tcPr marL="45720" marR="45720"/>
                </a:tc>
                <a:tc>
                  <a:txBody>
                    <a:bodyPr/>
                    <a:lstStyle/>
                    <a:p>
                      <a:pPr marL="0" marR="0" algn="r">
                        <a:lnSpc>
                          <a:spcPct val="115000"/>
                        </a:lnSpc>
                        <a:spcBef>
                          <a:spcPts val="0"/>
                        </a:spcBef>
                        <a:spcAft>
                          <a:spcPts val="0"/>
                        </a:spcAft>
                      </a:pPr>
                      <a:r>
                        <a:rPr lang="en-US" sz="1400" noProof="0">
                          <a:effectLst/>
                          <a:latin typeface="Arial" pitchFamily="34" charset="0"/>
                          <a:cs typeface="Arial" pitchFamily="34" charset="0"/>
                        </a:rPr>
                        <a:t>400 million</a:t>
                      </a:r>
                      <a:endParaRPr lang="en-US" sz="1400" noProof="0">
                        <a:effectLst/>
                        <a:latin typeface="Arial" pitchFamily="34" charset="0"/>
                        <a:ea typeface="Calibri"/>
                        <a:cs typeface="Arial" pitchFamily="34" charset="0"/>
                      </a:endParaRPr>
                    </a:p>
                  </a:txBody>
                  <a:tcPr marL="45720" marR="640080"/>
                </a:tc>
                <a:tc>
                  <a:txBody>
                    <a:bodyPr/>
                    <a:lstStyle/>
                    <a:p>
                      <a:pPr marL="0" marR="0" algn="r">
                        <a:lnSpc>
                          <a:spcPct val="115000"/>
                        </a:lnSpc>
                        <a:spcBef>
                          <a:spcPts val="0"/>
                        </a:spcBef>
                        <a:spcAft>
                          <a:spcPts val="0"/>
                        </a:spcAft>
                      </a:pPr>
                      <a:r>
                        <a:rPr lang="en-US" sz="1400" noProof="0">
                          <a:effectLst/>
                          <a:latin typeface="Arial" pitchFamily="34" charset="0"/>
                          <a:cs typeface="Arial" pitchFamily="34" charset="0"/>
                        </a:rPr>
                        <a:t>1,400 years</a:t>
                      </a:r>
                      <a:endParaRPr lang="en-US" sz="1400" noProof="0">
                        <a:effectLst/>
                        <a:latin typeface="Arial" pitchFamily="34" charset="0"/>
                        <a:ea typeface="Calibri"/>
                        <a:cs typeface="Arial" pitchFamily="34" charset="0"/>
                      </a:endParaRPr>
                    </a:p>
                  </a:txBody>
                  <a:tcPr marL="45720" marR="822960"/>
                </a:tc>
                <a:extLst>
                  <a:ext uri="{0D108BD9-81ED-4DB2-BD59-A6C34878D82A}">
                    <a16:rowId xmlns:a16="http://schemas.microsoft.com/office/drawing/2014/main" val="10004"/>
                  </a:ext>
                </a:extLst>
              </a:tr>
              <a:tr h="403245">
                <a:tc>
                  <a:txBody>
                    <a:bodyPr/>
                    <a:lstStyle/>
                    <a:p>
                      <a:pPr marL="0" marR="0">
                        <a:lnSpc>
                          <a:spcPct val="115000"/>
                        </a:lnSpc>
                        <a:spcBef>
                          <a:spcPts val="0"/>
                        </a:spcBef>
                        <a:spcAft>
                          <a:spcPts val="0"/>
                        </a:spcAft>
                      </a:pPr>
                      <a:r>
                        <a:rPr lang="en-US" sz="1200" noProof="0">
                          <a:effectLst/>
                          <a:latin typeface="Arial" pitchFamily="34" charset="0"/>
                          <a:cs typeface="Arial" pitchFamily="34" charset="0"/>
                        </a:rPr>
                        <a:t>A.D.</a:t>
                      </a:r>
                      <a:r>
                        <a:rPr lang="en-US" sz="1400" noProof="0">
                          <a:effectLst/>
                          <a:latin typeface="Arial" pitchFamily="34" charset="0"/>
                          <a:cs typeface="Arial" pitchFamily="34" charset="0"/>
                        </a:rPr>
                        <a:t> 1700</a:t>
                      </a:r>
                      <a:endParaRPr lang="en-US" sz="1400" noProof="0">
                        <a:effectLst/>
                        <a:latin typeface="Arial" pitchFamily="34" charset="0"/>
                        <a:ea typeface="Calibri"/>
                        <a:cs typeface="Arial" pitchFamily="34" charset="0"/>
                      </a:endParaRPr>
                    </a:p>
                  </a:txBody>
                  <a:tcPr marL="45720" marR="45720"/>
                </a:tc>
                <a:tc>
                  <a:txBody>
                    <a:bodyPr/>
                    <a:lstStyle/>
                    <a:p>
                      <a:pPr marL="0" marR="0" algn="r">
                        <a:lnSpc>
                          <a:spcPct val="115000"/>
                        </a:lnSpc>
                        <a:spcBef>
                          <a:spcPts val="0"/>
                        </a:spcBef>
                        <a:spcAft>
                          <a:spcPts val="0"/>
                        </a:spcAft>
                      </a:pPr>
                      <a:r>
                        <a:rPr lang="en-US" sz="1400" noProof="0">
                          <a:effectLst/>
                          <a:latin typeface="Arial" pitchFamily="34" charset="0"/>
                          <a:cs typeface="Arial" pitchFamily="34" charset="0"/>
                        </a:rPr>
                        <a:t>800 million</a:t>
                      </a:r>
                      <a:endParaRPr lang="en-US" sz="1400" noProof="0">
                        <a:effectLst/>
                        <a:latin typeface="Arial" pitchFamily="34" charset="0"/>
                        <a:ea typeface="Calibri"/>
                        <a:cs typeface="Arial" pitchFamily="34" charset="0"/>
                      </a:endParaRPr>
                    </a:p>
                  </a:txBody>
                  <a:tcPr marL="45720" marR="640080"/>
                </a:tc>
                <a:tc>
                  <a:txBody>
                    <a:bodyPr/>
                    <a:lstStyle/>
                    <a:p>
                      <a:pPr marL="0" marR="0" algn="r">
                        <a:lnSpc>
                          <a:spcPct val="115000"/>
                        </a:lnSpc>
                        <a:spcBef>
                          <a:spcPts val="0"/>
                        </a:spcBef>
                        <a:spcAft>
                          <a:spcPts val="0"/>
                        </a:spcAft>
                      </a:pPr>
                      <a:r>
                        <a:rPr lang="en-US" sz="1400" noProof="0">
                          <a:effectLst/>
                          <a:latin typeface="Arial" pitchFamily="34" charset="0"/>
                          <a:cs typeface="Arial" pitchFamily="34" charset="0"/>
                        </a:rPr>
                        <a:t>500 years</a:t>
                      </a:r>
                      <a:endParaRPr lang="en-US" sz="1400" noProof="0">
                        <a:effectLst/>
                        <a:latin typeface="Arial" pitchFamily="34" charset="0"/>
                        <a:ea typeface="Calibri"/>
                        <a:cs typeface="Arial" pitchFamily="34" charset="0"/>
                      </a:endParaRPr>
                    </a:p>
                  </a:txBody>
                  <a:tcPr marL="45720" marR="822960"/>
                </a:tc>
                <a:extLst>
                  <a:ext uri="{0D108BD9-81ED-4DB2-BD59-A6C34878D82A}">
                    <a16:rowId xmlns:a16="http://schemas.microsoft.com/office/drawing/2014/main" val="10005"/>
                  </a:ext>
                </a:extLst>
              </a:tr>
              <a:tr h="403245">
                <a:tc>
                  <a:txBody>
                    <a:bodyPr/>
                    <a:lstStyle/>
                    <a:p>
                      <a:pPr marL="0" marR="0">
                        <a:lnSpc>
                          <a:spcPct val="115000"/>
                        </a:lnSpc>
                        <a:spcBef>
                          <a:spcPts val="0"/>
                        </a:spcBef>
                        <a:spcAft>
                          <a:spcPts val="0"/>
                        </a:spcAft>
                      </a:pPr>
                      <a:r>
                        <a:rPr lang="en-US" sz="1200" noProof="0">
                          <a:effectLst/>
                          <a:latin typeface="Arial" pitchFamily="34" charset="0"/>
                          <a:cs typeface="Arial" pitchFamily="34" charset="0"/>
                        </a:rPr>
                        <a:t>A.D.</a:t>
                      </a:r>
                      <a:r>
                        <a:rPr lang="en-US" sz="1400" noProof="0">
                          <a:effectLst/>
                          <a:latin typeface="Arial" pitchFamily="34" charset="0"/>
                          <a:cs typeface="Arial" pitchFamily="34" charset="0"/>
                        </a:rPr>
                        <a:t> 1900</a:t>
                      </a:r>
                      <a:endParaRPr lang="en-US" sz="1400" noProof="0">
                        <a:effectLst/>
                        <a:latin typeface="Arial" pitchFamily="34" charset="0"/>
                        <a:ea typeface="Calibri"/>
                        <a:cs typeface="Arial" pitchFamily="34" charset="0"/>
                      </a:endParaRPr>
                    </a:p>
                  </a:txBody>
                  <a:tcPr marL="45720" marR="45720"/>
                </a:tc>
                <a:tc>
                  <a:txBody>
                    <a:bodyPr/>
                    <a:lstStyle/>
                    <a:p>
                      <a:pPr marL="0" marR="0" algn="r">
                        <a:lnSpc>
                          <a:spcPct val="115000"/>
                        </a:lnSpc>
                        <a:spcBef>
                          <a:spcPts val="0"/>
                        </a:spcBef>
                        <a:spcAft>
                          <a:spcPts val="0"/>
                        </a:spcAft>
                      </a:pPr>
                      <a:r>
                        <a:rPr lang="en-US" sz="1400" noProof="0">
                          <a:effectLst/>
                          <a:latin typeface="Arial" pitchFamily="34" charset="0"/>
                          <a:cs typeface="Arial" pitchFamily="34" charset="0"/>
                        </a:rPr>
                        <a:t>1,600 million</a:t>
                      </a:r>
                      <a:endParaRPr lang="en-US" sz="1400" noProof="0">
                        <a:effectLst/>
                        <a:latin typeface="Arial" pitchFamily="34" charset="0"/>
                        <a:ea typeface="Calibri"/>
                        <a:cs typeface="Arial" pitchFamily="34" charset="0"/>
                      </a:endParaRPr>
                    </a:p>
                  </a:txBody>
                  <a:tcPr marL="45720" marR="640080"/>
                </a:tc>
                <a:tc>
                  <a:txBody>
                    <a:bodyPr/>
                    <a:lstStyle/>
                    <a:p>
                      <a:pPr marL="0" marR="0" algn="r">
                        <a:lnSpc>
                          <a:spcPct val="115000"/>
                        </a:lnSpc>
                        <a:spcBef>
                          <a:spcPts val="0"/>
                        </a:spcBef>
                        <a:spcAft>
                          <a:spcPts val="0"/>
                        </a:spcAft>
                      </a:pPr>
                      <a:r>
                        <a:rPr lang="en-US" sz="1400" noProof="0">
                          <a:effectLst/>
                          <a:latin typeface="Arial" pitchFamily="34" charset="0"/>
                          <a:cs typeface="Arial" pitchFamily="34" charset="0"/>
                        </a:rPr>
                        <a:t>200 years</a:t>
                      </a:r>
                      <a:endParaRPr lang="en-US" sz="1400" noProof="0">
                        <a:effectLst/>
                        <a:latin typeface="Arial" pitchFamily="34" charset="0"/>
                        <a:ea typeface="Calibri"/>
                        <a:cs typeface="Arial" pitchFamily="34" charset="0"/>
                      </a:endParaRPr>
                    </a:p>
                  </a:txBody>
                  <a:tcPr marL="45720" marR="822960"/>
                </a:tc>
                <a:extLst>
                  <a:ext uri="{0D108BD9-81ED-4DB2-BD59-A6C34878D82A}">
                    <a16:rowId xmlns:a16="http://schemas.microsoft.com/office/drawing/2014/main" val="10006"/>
                  </a:ext>
                </a:extLst>
              </a:tr>
              <a:tr h="403245">
                <a:tc>
                  <a:txBody>
                    <a:bodyPr/>
                    <a:lstStyle/>
                    <a:p>
                      <a:pPr marL="0" marR="0">
                        <a:lnSpc>
                          <a:spcPct val="115000"/>
                        </a:lnSpc>
                        <a:spcBef>
                          <a:spcPts val="0"/>
                        </a:spcBef>
                        <a:spcAft>
                          <a:spcPts val="0"/>
                        </a:spcAft>
                      </a:pPr>
                      <a:r>
                        <a:rPr lang="en-US" sz="1200" noProof="0">
                          <a:effectLst/>
                          <a:latin typeface="Arial" pitchFamily="34" charset="0"/>
                          <a:cs typeface="Arial" pitchFamily="34" charset="0"/>
                        </a:rPr>
                        <a:t>A.D.</a:t>
                      </a:r>
                      <a:r>
                        <a:rPr lang="en-US" sz="1400" noProof="0">
                          <a:effectLst/>
                          <a:latin typeface="Arial" pitchFamily="34" charset="0"/>
                          <a:cs typeface="Arial" pitchFamily="34" charset="0"/>
                        </a:rPr>
                        <a:t> 1965</a:t>
                      </a:r>
                      <a:endParaRPr lang="en-US" sz="1400" noProof="0">
                        <a:effectLst/>
                        <a:latin typeface="Arial" pitchFamily="34" charset="0"/>
                        <a:ea typeface="Calibri"/>
                        <a:cs typeface="Arial" pitchFamily="34" charset="0"/>
                      </a:endParaRPr>
                    </a:p>
                  </a:txBody>
                  <a:tcPr marL="45720" marR="45720"/>
                </a:tc>
                <a:tc>
                  <a:txBody>
                    <a:bodyPr/>
                    <a:lstStyle/>
                    <a:p>
                      <a:pPr marL="0" marR="0" algn="r">
                        <a:lnSpc>
                          <a:spcPct val="115000"/>
                        </a:lnSpc>
                        <a:spcBef>
                          <a:spcPts val="0"/>
                        </a:spcBef>
                        <a:spcAft>
                          <a:spcPts val="0"/>
                        </a:spcAft>
                      </a:pPr>
                      <a:r>
                        <a:rPr lang="en-US" sz="1400" noProof="0" dirty="0">
                          <a:effectLst/>
                          <a:latin typeface="Arial" pitchFamily="34" charset="0"/>
                          <a:cs typeface="Arial" pitchFamily="34" charset="0"/>
                        </a:rPr>
                        <a:t>3,200 million</a:t>
                      </a:r>
                      <a:endParaRPr lang="en-US" sz="1400" noProof="0" dirty="0">
                        <a:effectLst/>
                        <a:latin typeface="Arial" pitchFamily="34" charset="0"/>
                        <a:ea typeface="Calibri"/>
                        <a:cs typeface="Arial" pitchFamily="34" charset="0"/>
                      </a:endParaRPr>
                    </a:p>
                  </a:txBody>
                  <a:tcPr marL="45720" marR="640080"/>
                </a:tc>
                <a:tc>
                  <a:txBody>
                    <a:bodyPr/>
                    <a:lstStyle/>
                    <a:p>
                      <a:pPr marL="0" marR="0" algn="r">
                        <a:lnSpc>
                          <a:spcPct val="115000"/>
                        </a:lnSpc>
                        <a:spcBef>
                          <a:spcPts val="0"/>
                        </a:spcBef>
                        <a:spcAft>
                          <a:spcPts val="0"/>
                        </a:spcAft>
                      </a:pPr>
                      <a:r>
                        <a:rPr lang="en-US" sz="1400" noProof="0">
                          <a:effectLst/>
                          <a:latin typeface="Arial" pitchFamily="34" charset="0"/>
                          <a:cs typeface="Arial" pitchFamily="34" charset="0"/>
                        </a:rPr>
                        <a:t>65 years</a:t>
                      </a:r>
                      <a:endParaRPr lang="en-US" sz="1400" noProof="0">
                        <a:effectLst/>
                        <a:latin typeface="Arial" pitchFamily="34" charset="0"/>
                        <a:ea typeface="Calibri"/>
                        <a:cs typeface="Arial" pitchFamily="34" charset="0"/>
                      </a:endParaRPr>
                    </a:p>
                  </a:txBody>
                  <a:tcPr marL="45720" marR="822960"/>
                </a:tc>
                <a:extLst>
                  <a:ext uri="{0D108BD9-81ED-4DB2-BD59-A6C34878D82A}">
                    <a16:rowId xmlns:a16="http://schemas.microsoft.com/office/drawing/2014/main" val="10007"/>
                  </a:ext>
                </a:extLst>
              </a:tr>
              <a:tr h="403245">
                <a:tc>
                  <a:txBody>
                    <a:bodyPr/>
                    <a:lstStyle/>
                    <a:p>
                      <a:pPr marL="0" marR="0">
                        <a:lnSpc>
                          <a:spcPct val="115000"/>
                        </a:lnSpc>
                        <a:spcBef>
                          <a:spcPts val="0"/>
                        </a:spcBef>
                        <a:spcAft>
                          <a:spcPts val="0"/>
                        </a:spcAft>
                      </a:pPr>
                      <a:r>
                        <a:rPr lang="en-US" sz="1200" noProof="0">
                          <a:effectLst/>
                          <a:latin typeface="Arial" pitchFamily="34" charset="0"/>
                          <a:cs typeface="Arial" pitchFamily="34" charset="0"/>
                        </a:rPr>
                        <a:t>A.D.</a:t>
                      </a:r>
                      <a:r>
                        <a:rPr lang="en-US" sz="1400" noProof="0">
                          <a:effectLst/>
                          <a:latin typeface="Arial" pitchFamily="34" charset="0"/>
                          <a:cs typeface="Arial" pitchFamily="34" charset="0"/>
                        </a:rPr>
                        <a:t> 2000</a:t>
                      </a:r>
                      <a:endParaRPr lang="en-US" sz="1400" noProof="0">
                        <a:effectLst/>
                        <a:latin typeface="Arial" pitchFamily="34" charset="0"/>
                        <a:ea typeface="Calibri"/>
                        <a:cs typeface="Arial" pitchFamily="34" charset="0"/>
                      </a:endParaRPr>
                    </a:p>
                  </a:txBody>
                  <a:tcPr marL="45720" marR="45720"/>
                </a:tc>
                <a:tc>
                  <a:txBody>
                    <a:bodyPr/>
                    <a:lstStyle/>
                    <a:p>
                      <a:pPr marL="0" marR="0" algn="r">
                        <a:lnSpc>
                          <a:spcPct val="115000"/>
                        </a:lnSpc>
                        <a:spcBef>
                          <a:spcPts val="0"/>
                        </a:spcBef>
                        <a:spcAft>
                          <a:spcPts val="0"/>
                        </a:spcAft>
                      </a:pPr>
                      <a:r>
                        <a:rPr lang="en-US" sz="1400" noProof="0">
                          <a:effectLst/>
                          <a:latin typeface="Arial" pitchFamily="34" charset="0"/>
                          <a:cs typeface="Arial" pitchFamily="34" charset="0"/>
                        </a:rPr>
                        <a:t>6,100 million</a:t>
                      </a:r>
                      <a:endParaRPr lang="en-US" sz="1400" noProof="0">
                        <a:effectLst/>
                        <a:latin typeface="Arial" pitchFamily="34" charset="0"/>
                        <a:ea typeface="Calibri"/>
                        <a:cs typeface="Arial" pitchFamily="34" charset="0"/>
                      </a:endParaRPr>
                    </a:p>
                  </a:txBody>
                  <a:tcPr marL="45720" marR="640080"/>
                </a:tc>
                <a:tc>
                  <a:txBody>
                    <a:bodyPr/>
                    <a:lstStyle/>
                    <a:p>
                      <a:pPr marL="0" marR="0" algn="r">
                        <a:lnSpc>
                          <a:spcPct val="115000"/>
                        </a:lnSpc>
                        <a:spcBef>
                          <a:spcPts val="0"/>
                        </a:spcBef>
                        <a:spcAft>
                          <a:spcPts val="0"/>
                        </a:spcAft>
                      </a:pPr>
                      <a:r>
                        <a:rPr lang="en-US" sz="1400" noProof="0">
                          <a:effectLst/>
                          <a:latin typeface="Arial" pitchFamily="34" charset="0"/>
                          <a:cs typeface="Arial" pitchFamily="34" charset="0"/>
                        </a:rPr>
                        <a:t>51 years</a:t>
                      </a:r>
                      <a:endParaRPr lang="en-US" sz="1400" noProof="0">
                        <a:effectLst/>
                        <a:latin typeface="Arial" pitchFamily="34" charset="0"/>
                        <a:ea typeface="Calibri"/>
                        <a:cs typeface="Arial" pitchFamily="34" charset="0"/>
                      </a:endParaRPr>
                    </a:p>
                  </a:txBody>
                  <a:tcPr marL="45720" marR="822960"/>
                </a:tc>
                <a:extLst>
                  <a:ext uri="{0D108BD9-81ED-4DB2-BD59-A6C34878D82A}">
                    <a16:rowId xmlns:a16="http://schemas.microsoft.com/office/drawing/2014/main" val="10008"/>
                  </a:ext>
                </a:extLst>
              </a:tr>
              <a:tr h="403245">
                <a:tc>
                  <a:txBody>
                    <a:bodyPr/>
                    <a:lstStyle/>
                    <a:p>
                      <a:pPr marL="0" marR="0">
                        <a:lnSpc>
                          <a:spcPct val="115000"/>
                        </a:lnSpc>
                        <a:spcBef>
                          <a:spcPts val="0"/>
                        </a:spcBef>
                        <a:spcAft>
                          <a:spcPts val="0"/>
                        </a:spcAft>
                      </a:pPr>
                      <a:r>
                        <a:rPr lang="en-US" sz="1200" noProof="0">
                          <a:effectLst/>
                          <a:latin typeface="Arial" pitchFamily="34" charset="0"/>
                          <a:cs typeface="Arial" pitchFamily="34" charset="0"/>
                        </a:rPr>
                        <a:t>A.D.</a:t>
                      </a:r>
                      <a:r>
                        <a:rPr lang="en-US" sz="1400" noProof="0">
                          <a:effectLst/>
                          <a:latin typeface="Arial" pitchFamily="34" charset="0"/>
                          <a:cs typeface="Arial" pitchFamily="34" charset="0"/>
                        </a:rPr>
                        <a:t> 2050 (estimate)</a:t>
                      </a:r>
                      <a:endParaRPr lang="en-US" sz="1400" noProof="0">
                        <a:effectLst/>
                        <a:latin typeface="Arial" pitchFamily="34" charset="0"/>
                        <a:ea typeface="Calibri"/>
                        <a:cs typeface="Arial" pitchFamily="34" charset="0"/>
                      </a:endParaRPr>
                    </a:p>
                  </a:txBody>
                  <a:tcPr marL="45720" marR="45720"/>
                </a:tc>
                <a:tc>
                  <a:txBody>
                    <a:bodyPr/>
                    <a:lstStyle/>
                    <a:p>
                      <a:pPr marL="0" marR="0" algn="r">
                        <a:lnSpc>
                          <a:spcPct val="115000"/>
                        </a:lnSpc>
                        <a:spcBef>
                          <a:spcPts val="0"/>
                        </a:spcBef>
                        <a:spcAft>
                          <a:spcPts val="0"/>
                        </a:spcAft>
                      </a:pPr>
                      <a:r>
                        <a:rPr lang="en-US" sz="1400" noProof="0">
                          <a:effectLst/>
                          <a:latin typeface="Arial" pitchFamily="34" charset="0"/>
                          <a:cs typeface="Arial" pitchFamily="34" charset="0"/>
                        </a:rPr>
                        <a:t>8,920 million</a:t>
                      </a:r>
                      <a:endParaRPr lang="en-US" sz="1400" noProof="0">
                        <a:effectLst/>
                        <a:latin typeface="Arial" pitchFamily="34" charset="0"/>
                        <a:ea typeface="Calibri"/>
                        <a:cs typeface="Arial" pitchFamily="34" charset="0"/>
                      </a:endParaRPr>
                    </a:p>
                  </a:txBody>
                  <a:tcPr marL="45720" marR="640080"/>
                </a:tc>
                <a:tc>
                  <a:txBody>
                    <a:bodyPr/>
                    <a:lstStyle/>
                    <a:p>
                      <a:pPr marL="0" marR="0" algn="r">
                        <a:lnSpc>
                          <a:spcPct val="115000"/>
                        </a:lnSpc>
                        <a:spcBef>
                          <a:spcPts val="0"/>
                        </a:spcBef>
                        <a:spcAft>
                          <a:spcPts val="0"/>
                        </a:spcAft>
                      </a:pPr>
                      <a:r>
                        <a:rPr lang="en-US" sz="1400" noProof="0" dirty="0">
                          <a:effectLst/>
                          <a:latin typeface="Arial" pitchFamily="34" charset="0"/>
                          <a:cs typeface="Arial" pitchFamily="34" charset="0"/>
                        </a:rPr>
                        <a:t>215 years</a:t>
                      </a:r>
                      <a:endParaRPr lang="en-US" sz="1400" noProof="0" dirty="0">
                        <a:effectLst/>
                        <a:latin typeface="Arial" pitchFamily="34" charset="0"/>
                        <a:ea typeface="Calibri"/>
                        <a:cs typeface="Arial" pitchFamily="34" charset="0"/>
                      </a:endParaRPr>
                    </a:p>
                  </a:txBody>
                  <a:tcPr marL="45720" marR="822960"/>
                </a:tc>
                <a:extLst>
                  <a:ext uri="{0D108BD9-81ED-4DB2-BD59-A6C34878D82A}">
                    <a16:rowId xmlns:a16="http://schemas.microsoft.com/office/drawing/2014/main" val="10009"/>
                  </a:ext>
                </a:extLst>
              </a:tr>
            </a:tbl>
          </a:graphicData>
        </a:graphic>
      </p:graphicFrame>
      <p:sp>
        <p:nvSpPr>
          <p:cNvPr id="7" name="Content Placeholder 3"/>
          <p:cNvSpPr txBox="1"/>
          <p:nvPr/>
        </p:nvSpPr>
        <p:spPr>
          <a:xfrm>
            <a:off x="1300112" y="6093296"/>
            <a:ext cx="3428384" cy="276999"/>
          </a:xfrm>
          <a:prstGeom prst="rect">
            <a:avLst/>
          </a:prstGeom>
          <a:noFill/>
        </p:spPr>
        <p:txBody>
          <a:bodyPr wrap="square" rtlCol="0">
            <a:spAutoFit/>
          </a:bodyPr>
          <a:lstStyle/>
          <a:p>
            <a:r>
              <a:rPr lang="en-US" sz="1200" dirty="0">
                <a:solidFill>
                  <a:schemeClr val="tx1"/>
                </a:solidFill>
              </a:rPr>
              <a:t>SOURCE: United Nations Population Division.</a:t>
            </a:r>
          </a:p>
        </p:txBody>
      </p:sp>
    </p:spTree>
    <p:extLst>
      <p:ext uri="{BB962C8B-B14F-4D97-AF65-F5344CB8AC3E}">
        <p14:creationId xmlns:p14="http://schemas.microsoft.com/office/powerpoint/2010/main" val="1758896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56173" y="327598"/>
            <a:ext cx="7674416" cy="1051270"/>
          </a:xfrm>
        </p:spPr>
        <p:txBody>
          <a:bodyPr/>
          <a:lstStyle/>
          <a:p>
            <a:pPr rtl="0" fontAlgn="base"/>
            <a:r>
              <a:rPr lang="en-US" sz="3600" b="1" kern="1200" dirty="0">
                <a:solidFill>
                  <a:srgbClr val="000000"/>
                </a:solidFill>
                <a:effectLst/>
                <a:latin typeface="Calibri"/>
                <a:ea typeface="MS Gothic"/>
                <a:cs typeface="MS Gothic"/>
              </a:rPr>
              <a:t>Today,  Access to Birth Control Affects </a:t>
            </a:r>
            <a:br>
              <a:rPr lang="en-US" sz="3600" b="1" kern="1200" dirty="0">
                <a:solidFill>
                  <a:srgbClr val="000000"/>
                </a:solidFill>
                <a:effectLst/>
                <a:latin typeface="Calibri"/>
                <a:ea typeface="MS Gothic"/>
                <a:cs typeface="MS Gothic"/>
              </a:rPr>
            </a:br>
            <a:r>
              <a:rPr lang="en-US" sz="3600" b="1" kern="1200" dirty="0">
                <a:solidFill>
                  <a:srgbClr val="000000"/>
                </a:solidFill>
                <a:effectLst/>
                <a:latin typeface="Calibri"/>
                <a:ea typeface="MS Gothic"/>
                <a:cs typeface="MS Gothic"/>
              </a:rPr>
              <a:t>the Number of Children Families Have</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254" y="1576508"/>
            <a:ext cx="6903491" cy="4876828"/>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36526" y="310946"/>
            <a:ext cx="7674416" cy="813798"/>
          </a:xfrm>
        </p:spPr>
        <p:txBody>
          <a:bodyPr/>
          <a:lstStyle/>
          <a:p>
            <a:pPr rtl="0" fontAlgn="base"/>
            <a:r>
              <a:rPr lang="en-US" sz="3600" b="1" kern="1200" dirty="0">
                <a:solidFill>
                  <a:srgbClr val="000000"/>
                </a:solidFill>
                <a:effectLst/>
                <a:latin typeface="Calibri"/>
                <a:ea typeface="MS Gothic"/>
                <a:cs typeface="MS Gothic"/>
              </a:rPr>
              <a:t>4.2 Perspectives on Population Growth</a:t>
            </a:r>
            <a:endParaRPr lang="en-US" dirty="0"/>
          </a:p>
        </p:txBody>
      </p:sp>
      <p:sp>
        <p:nvSpPr>
          <p:cNvPr id="6" name="Content Placeholder 2"/>
          <p:cNvSpPr>
            <a:spLocks noGrp="1"/>
          </p:cNvSpPr>
          <p:nvPr>
            <p:ph idx="1"/>
          </p:nvPr>
        </p:nvSpPr>
        <p:spPr>
          <a:xfrm>
            <a:off x="395536" y="1340768"/>
            <a:ext cx="8228013" cy="4524375"/>
          </a:xfrm>
        </p:spPr>
        <p:txBody>
          <a:bodyPr/>
          <a:lstStyle/>
          <a:p>
            <a:r>
              <a:rPr lang="en-US" sz="2800" dirty="0"/>
              <a:t>As with many topics in environmental science, people have widely differing opinions about population and resources. </a:t>
            </a:r>
          </a:p>
          <a:p>
            <a:r>
              <a:rPr lang="en-US" sz="2800" dirty="0"/>
              <a:t>Some believe that population growth is the ultimate cause of poverty and environmental degradation. </a:t>
            </a:r>
          </a:p>
          <a:p>
            <a:r>
              <a:rPr lang="en-US" sz="2800" dirty="0"/>
              <a:t>Others argue that poverty, environmental degradation, and overpopulation are all merely symptoms of deeper social and political factors. </a:t>
            </a:r>
          </a:p>
          <a:p>
            <a:r>
              <a:rPr lang="en-US" sz="2800" dirty="0"/>
              <a:t>The worldview we choose to believe will profoundly affect our approach to population issues.</a:t>
            </a: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sz="3600" b="1" dirty="0">
                <a:latin typeface="Calibri" charset="0"/>
              </a:rPr>
              <a:t>Does Environment or Culture Control Human Population Growth? </a:t>
            </a:r>
            <a:endParaRPr lang="en-US" sz="3600" dirty="0"/>
          </a:p>
        </p:txBody>
      </p:sp>
      <p:sp>
        <p:nvSpPr>
          <p:cNvPr id="4" name="Content Placeholder 2"/>
          <p:cNvSpPr>
            <a:spLocks noGrp="1"/>
          </p:cNvSpPr>
          <p:nvPr>
            <p:ph idx="1"/>
          </p:nvPr>
        </p:nvSpPr>
        <p:spPr/>
        <p:txBody>
          <a:bodyPr/>
          <a:lstStyle/>
          <a:p>
            <a:r>
              <a:rPr lang="en-US" sz="2800" dirty="0"/>
              <a:t>Since the time of the Industrial Revolution, individuals have argued about the causes and consequences of population growth.</a:t>
            </a:r>
          </a:p>
          <a:p>
            <a:r>
              <a:rPr lang="en-US" sz="2800" dirty="0">
                <a:latin typeface="Calibri" charset="0"/>
              </a:rPr>
              <a:t>In 1798, Thomas Malthus hypothesized that human populations would outstrip their food supply and collapse into starvation, crime, and misery.</a:t>
            </a:r>
          </a:p>
          <a:p>
            <a:pPr marL="341313" indent="-284163">
              <a:buFont typeface="Arial" pitchFamily="34"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a:latin typeface="Calibri" charset="0"/>
              </a:rPr>
              <a:t>A few decades later, Karl Marx presented an opposing view, that population growth resulted from poverty, resource depletion, pollution, and other social ills.</a:t>
            </a:r>
            <a:endParaRPr lang="en-US" sz="2800" b="1" dirty="0">
              <a:latin typeface="Calibri" charset="0"/>
            </a:endParaRP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08741" y="440796"/>
            <a:ext cx="8477330" cy="789864"/>
          </a:xfrm>
        </p:spPr>
        <p:txBody>
          <a:bodyPr/>
          <a:lstStyle/>
          <a:p>
            <a:pPr rtl="0" fontAlgn="base"/>
            <a:r>
              <a:rPr lang="en-US" sz="3600" b="1" kern="1200" dirty="0">
                <a:solidFill>
                  <a:srgbClr val="000000"/>
                </a:solidFill>
                <a:effectLst/>
                <a:latin typeface="Calibri"/>
                <a:ea typeface="MS Gothic"/>
                <a:cs typeface="MS Gothic"/>
              </a:rPr>
              <a:t>What is the Carrying Capacity for Humans?</a:t>
            </a:r>
            <a:endParaRPr lang="en-US" dirty="0"/>
          </a:p>
        </p:txBody>
      </p:sp>
      <p:sp>
        <p:nvSpPr>
          <p:cNvPr id="3" name="Content Placeholder 2"/>
          <p:cNvSpPr>
            <a:spLocks noGrp="1"/>
          </p:cNvSpPr>
          <p:nvPr>
            <p:ph type="body" idx="4294967295"/>
          </p:nvPr>
        </p:nvSpPr>
        <p:spPr>
          <a:xfrm>
            <a:off x="452686" y="1594892"/>
            <a:ext cx="8228013" cy="4503085"/>
          </a:xfrm>
        </p:spPr>
        <p:txBody>
          <a:bodyPr/>
          <a:lstStyle/>
          <a:p>
            <a:pPr marL="338328" indent="-338328" rtl="0" fontAlgn="base">
              <a:spcBef>
                <a:spcPts val="700"/>
              </a:spcBef>
              <a:spcAft>
                <a:spcPts val="0"/>
              </a:spcAft>
            </a:pPr>
            <a:r>
              <a:rPr lang="en-US" sz="2800" dirty="0">
                <a:solidFill>
                  <a:srgbClr val="000000"/>
                </a:solidFill>
                <a:effectLst/>
              </a:rPr>
              <a:t>Some believe that we are approaching, or may have surpassed, the earth’s carrying capacity. </a:t>
            </a:r>
            <a:endParaRPr lang="en-US" sz="2800" dirty="0">
              <a:effectLst/>
            </a:endParaRPr>
          </a:p>
          <a:p>
            <a:pPr marL="338328" indent="-338328" rtl="0" fontAlgn="base">
              <a:spcBef>
                <a:spcPts val="700"/>
              </a:spcBef>
              <a:spcAft>
                <a:spcPts val="0"/>
              </a:spcAft>
            </a:pPr>
            <a:r>
              <a:rPr lang="en-US" sz="2800" dirty="0">
                <a:solidFill>
                  <a:srgbClr val="000000"/>
                </a:solidFill>
                <a:effectLst/>
              </a:rPr>
              <a:t>Joel Cohen, at Rockefeller University reviewed published estimates of the maximum human population size the planet can sustain. The estimates, spanning 300 years of thinking, converged on a median value of 10–12 billion.</a:t>
            </a:r>
            <a:endParaRPr lang="en-US" sz="2800" dirty="0">
              <a:effectLst/>
            </a:endParaRPr>
          </a:p>
          <a:p>
            <a:pPr marL="338328" indent="-338328" rtl="0" fontAlgn="base">
              <a:spcBef>
                <a:spcPts val="700"/>
              </a:spcBef>
              <a:spcAft>
                <a:spcPts val="0"/>
              </a:spcAft>
            </a:pPr>
            <a:r>
              <a:rPr lang="en-US" sz="2800" dirty="0">
                <a:solidFill>
                  <a:srgbClr val="000000"/>
                </a:solidFill>
                <a:effectLst/>
              </a:rPr>
              <a:t>David </a:t>
            </a:r>
            <a:r>
              <a:rPr lang="en-US" sz="2800" dirty="0" err="1">
                <a:solidFill>
                  <a:srgbClr val="000000"/>
                </a:solidFill>
                <a:effectLst/>
              </a:rPr>
              <a:t>Pimental</a:t>
            </a:r>
            <a:r>
              <a:rPr lang="en-US" sz="2800" dirty="0">
                <a:solidFill>
                  <a:srgbClr val="000000"/>
                </a:solidFill>
                <a:effectLst/>
              </a:rPr>
              <a:t> from Cornell University states that “By 2100, if current trends continue, 12 billion miserable humans will suffer a difficult life on Earth.”</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81572" y="282665"/>
            <a:ext cx="5984267" cy="1130111"/>
          </a:xfrm>
        </p:spPr>
        <p:txBody>
          <a:bodyPr/>
          <a:lstStyle/>
          <a:p>
            <a:pPr rtl="0" fontAlgn="base"/>
            <a:r>
              <a:rPr lang="en-US" sz="3600" b="1" kern="1200" dirty="0">
                <a:solidFill>
                  <a:srgbClr val="000000"/>
                </a:solidFill>
                <a:effectLst/>
                <a:latin typeface="Calibri"/>
                <a:ea typeface="MS Gothic"/>
                <a:cs typeface="MS Gothic"/>
              </a:rPr>
              <a:t>Technology Increases Carrying</a:t>
            </a:r>
            <a:br>
              <a:rPr lang="en-US" sz="3600" b="1" kern="1200" dirty="0">
                <a:solidFill>
                  <a:srgbClr val="000000"/>
                </a:solidFill>
                <a:effectLst/>
                <a:latin typeface="Calibri"/>
                <a:ea typeface="MS Gothic"/>
                <a:cs typeface="MS Gothic"/>
              </a:rPr>
            </a:br>
            <a:r>
              <a:rPr lang="en-US" sz="3600" b="1" kern="1200" dirty="0">
                <a:solidFill>
                  <a:srgbClr val="000000"/>
                </a:solidFill>
                <a:effectLst/>
                <a:latin typeface="Calibri"/>
                <a:ea typeface="MS Gothic"/>
                <a:cs typeface="MS Gothic"/>
              </a:rPr>
              <a:t>Capacity for Humans</a:t>
            </a:r>
            <a:r>
              <a:rPr lang="en-US" sz="2000" b="1" kern="1200" dirty="0">
                <a:solidFill>
                  <a:srgbClr val="000000"/>
                </a:solidFill>
                <a:effectLst/>
                <a:latin typeface="Calibri"/>
                <a:ea typeface="MS Gothic"/>
                <a:cs typeface="MS Gothic"/>
              </a:rPr>
              <a:t> (1)</a:t>
            </a:r>
            <a:endParaRPr lang="en-US" sz="2000" dirty="0"/>
          </a:p>
        </p:txBody>
      </p:sp>
      <p:sp>
        <p:nvSpPr>
          <p:cNvPr id="3" name="Content Placeholder 2"/>
          <p:cNvSpPr>
            <a:spLocks noGrp="1"/>
          </p:cNvSpPr>
          <p:nvPr>
            <p:ph type="body" idx="4294967295"/>
          </p:nvPr>
        </p:nvSpPr>
        <p:spPr>
          <a:xfrm>
            <a:off x="463301" y="1594892"/>
            <a:ext cx="8228013" cy="4524375"/>
          </a:xfrm>
        </p:spPr>
        <p:txBody>
          <a:bodyPr/>
          <a:lstStyle/>
          <a:p>
            <a:pPr marL="338328" indent="-338328" rtl="0" fontAlgn="base">
              <a:spcBef>
                <a:spcPts val="700"/>
              </a:spcBef>
            </a:pPr>
            <a:r>
              <a:rPr lang="en-US" sz="2800" dirty="0">
                <a:solidFill>
                  <a:srgbClr val="000000"/>
                </a:solidFill>
                <a:effectLst/>
              </a:rPr>
              <a:t>Optimists argue that Malthus was wrong in his predictions of famine and disaster 200 years ago because he failed to account for scientific and technical progress.</a:t>
            </a:r>
            <a:endParaRPr lang="en-US" sz="2800" dirty="0">
              <a:effectLst/>
            </a:endParaRPr>
          </a:p>
          <a:p>
            <a:pPr marL="338328" indent="-338328" rtl="0" fontAlgn="base">
              <a:spcBef>
                <a:spcPts val="700"/>
              </a:spcBef>
            </a:pPr>
            <a:r>
              <a:rPr lang="en-US" sz="2800" dirty="0">
                <a:solidFill>
                  <a:srgbClr val="000000"/>
                </a:solidFill>
                <a:effectLst/>
              </a:rPr>
              <a:t>Since then, progress in agricultural productivity, engineering, information technology, commerce, medicine, and sanitation, have made it possible to support approximately 1,000 times as many people per unit area as was possible 10,000 years ago.</a:t>
            </a:r>
            <a:endParaRPr lang="en-US" sz="2800" dirty="0">
              <a:effectLst/>
            </a:endParaRPr>
          </a:p>
          <a:p>
            <a:pPr marL="338328" indent="-338328" rtl="0" fontAlgn="base">
              <a:spcBef>
                <a:spcPts val="700"/>
              </a:spcBef>
            </a:pPr>
            <a:r>
              <a:rPr lang="en-US" sz="2800" dirty="0">
                <a:solidFill>
                  <a:srgbClr val="000000"/>
                </a:solidFill>
                <a:effectLst/>
              </a:rPr>
              <a:t>Will we continue to find technological solutions?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1"/>
          <p:cNvSpPr>
            <a:spLocks noGrp="1"/>
          </p:cNvSpPr>
          <p:nvPr>
            <p:ph type="title" idx="4294967295"/>
          </p:nvPr>
        </p:nvSpPr>
        <p:spPr>
          <a:xfrm>
            <a:off x="1525693" y="10716"/>
            <a:ext cx="6104551" cy="1107844"/>
          </a:xfrm>
        </p:spPr>
        <p:txBody>
          <a:bodyPr/>
          <a:lstStyle/>
          <a:p>
            <a:pPr rtl="0" fontAlgn="base"/>
            <a:r>
              <a:rPr lang="en-US" sz="3600" b="1" kern="1200" dirty="0">
                <a:solidFill>
                  <a:srgbClr val="000000"/>
                </a:solidFill>
                <a:effectLst/>
                <a:latin typeface="Calibri"/>
                <a:ea typeface="MS Gothic"/>
                <a:cs typeface="MS Gothic"/>
              </a:rPr>
              <a:t>Technology Increases Carrying</a:t>
            </a:r>
            <a:br>
              <a:rPr lang="en-US" sz="3600" b="1" kern="1200" dirty="0">
                <a:solidFill>
                  <a:srgbClr val="000000"/>
                </a:solidFill>
                <a:effectLst/>
                <a:latin typeface="Calibri"/>
                <a:ea typeface="MS Gothic"/>
                <a:cs typeface="MS Gothic"/>
              </a:rPr>
            </a:br>
            <a:r>
              <a:rPr lang="en-US" sz="3600" b="1" kern="1200" dirty="0">
                <a:solidFill>
                  <a:srgbClr val="000000"/>
                </a:solidFill>
                <a:effectLst/>
                <a:latin typeface="Calibri"/>
                <a:ea typeface="MS Gothic"/>
                <a:cs typeface="MS Gothic"/>
              </a:rPr>
              <a:t>Capacity for Humans</a:t>
            </a:r>
            <a:r>
              <a:rPr lang="en-US" sz="2000" b="1" kern="1200" dirty="0">
                <a:solidFill>
                  <a:srgbClr val="000000"/>
                </a:solidFill>
                <a:effectLst/>
                <a:latin typeface="Calibri"/>
                <a:ea typeface="MS Gothic"/>
                <a:cs typeface="MS Gothic"/>
              </a:rPr>
              <a:t> (2)</a:t>
            </a:r>
            <a:endParaRPr lang="en-US" sz="2000" dirty="0"/>
          </a:p>
        </p:txBody>
      </p:sp>
      <p:pic>
        <p:nvPicPr>
          <p:cNvPr id="3" name="Picture 2" descr="Human impact on the planet can be thought of as population times affluence times technolog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537" y="1268760"/>
            <a:ext cx="5915807" cy="4935242"/>
          </a:xfrm>
          <a:prstGeom prst="rect">
            <a:avLst/>
          </a:prstGeom>
        </p:spPr>
      </p:pic>
    </p:spTree>
    <p:extLst>
      <p:ext uri="{BB962C8B-B14F-4D97-AF65-F5344CB8AC3E}">
        <p14:creationId xmlns:p14="http://schemas.microsoft.com/office/powerpoint/2010/main" val="1111265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44716" y="342616"/>
            <a:ext cx="5052980" cy="1017202"/>
          </a:xfrm>
        </p:spPr>
        <p:txBody>
          <a:bodyPr/>
          <a:lstStyle/>
          <a:p>
            <a:pPr rtl="0" fontAlgn="base"/>
            <a:r>
              <a:rPr lang="en-US" sz="3600" b="1" kern="1200" dirty="0">
                <a:solidFill>
                  <a:srgbClr val="000000"/>
                </a:solidFill>
                <a:effectLst/>
                <a:latin typeface="Calibri"/>
                <a:ea typeface="MS Gothic"/>
                <a:cs typeface="MS Gothic"/>
              </a:rPr>
              <a:t>Calculating the Impact </a:t>
            </a:r>
            <a:br>
              <a:rPr lang="en-US" sz="3600" b="1" kern="1200" dirty="0">
                <a:solidFill>
                  <a:srgbClr val="000000"/>
                </a:solidFill>
                <a:effectLst/>
                <a:latin typeface="Calibri"/>
                <a:ea typeface="MS Gothic"/>
                <a:cs typeface="MS Gothic"/>
              </a:rPr>
            </a:br>
            <a:r>
              <a:rPr lang="en-US" sz="3600" b="1" kern="1200" dirty="0">
                <a:solidFill>
                  <a:srgbClr val="000000"/>
                </a:solidFill>
                <a:effectLst/>
                <a:latin typeface="Calibri"/>
                <a:ea typeface="MS Gothic"/>
                <a:cs typeface="MS Gothic"/>
              </a:rPr>
              <a:t>of Human Population</a:t>
            </a:r>
            <a:endParaRPr lang="en-US" dirty="0"/>
          </a:p>
        </p:txBody>
      </p:sp>
      <p:sp>
        <p:nvSpPr>
          <p:cNvPr id="3" name="Content Placeholder 2"/>
          <p:cNvSpPr>
            <a:spLocks noGrp="1"/>
          </p:cNvSpPr>
          <p:nvPr>
            <p:ph type="body" idx="4294967295"/>
          </p:nvPr>
        </p:nvSpPr>
        <p:spPr>
          <a:xfrm>
            <a:off x="457200" y="1600200"/>
            <a:ext cx="8228013" cy="4524375"/>
          </a:xfrm>
        </p:spPr>
        <p:txBody>
          <a:bodyPr/>
          <a:lstStyle/>
          <a:p>
            <a:pPr marL="338328" indent="-338328" rtl="0" fontAlgn="base">
              <a:spcBef>
                <a:spcPts val="700"/>
              </a:spcBef>
            </a:pPr>
            <a:r>
              <a:rPr lang="en-US" sz="2800" dirty="0">
                <a:solidFill>
                  <a:srgbClr val="000000"/>
                </a:solidFill>
                <a:effectLst/>
              </a:rPr>
              <a:t>Our environmental effects aren’t just a matter of population size; they also depend on what kinds of resources we use and how we use them. </a:t>
            </a:r>
            <a:endParaRPr lang="en-US" sz="2800" dirty="0">
              <a:effectLst/>
            </a:endParaRPr>
          </a:p>
          <a:p>
            <a:pPr marL="338328" indent="-338328" rtl="0" fontAlgn="base">
              <a:spcBef>
                <a:spcPts val="700"/>
              </a:spcBef>
            </a:pPr>
            <a:r>
              <a:rPr lang="en-US" sz="2800" dirty="0">
                <a:solidFill>
                  <a:srgbClr val="000000"/>
                </a:solidFill>
                <a:effectLst/>
              </a:rPr>
              <a:t>This concept is summarized as the </a:t>
            </a:r>
            <a:r>
              <a:rPr lang="en-US" sz="2800" b="1" dirty="0">
                <a:solidFill>
                  <a:srgbClr val="000000"/>
                </a:solidFill>
                <a:effectLst/>
              </a:rPr>
              <a:t>I = PAT formula</a:t>
            </a:r>
            <a:r>
              <a:rPr lang="en-US" sz="2800" dirty="0">
                <a:solidFill>
                  <a:srgbClr val="000000"/>
                </a:solidFill>
                <a:effectLst/>
              </a:rPr>
              <a:t>.</a:t>
            </a:r>
            <a:r>
              <a:rPr lang="en-US" sz="2800" b="1" dirty="0">
                <a:solidFill>
                  <a:srgbClr val="000000"/>
                </a:solidFill>
                <a:effectLst/>
              </a:rPr>
              <a:t> </a:t>
            </a:r>
            <a:r>
              <a:rPr lang="en-US" sz="2800" dirty="0">
                <a:solidFill>
                  <a:srgbClr val="000000"/>
                </a:solidFill>
                <a:effectLst/>
              </a:rPr>
              <a:t>Our environmental impacts (I) are the product of our population size (P) times affluence level (A) and the technology  level (T). </a:t>
            </a:r>
            <a:endParaRPr lang="en-US" sz="2800" dirty="0">
              <a:effectLst/>
            </a:endParaRPr>
          </a:p>
          <a:p>
            <a:pPr marL="338328" indent="-338328" rtl="0" fontAlgn="base">
              <a:spcBef>
                <a:spcPts val="700"/>
              </a:spcBef>
            </a:pPr>
            <a:r>
              <a:rPr lang="en-US" sz="2800" dirty="0">
                <a:solidFill>
                  <a:srgbClr val="000000"/>
                </a:solidFill>
                <a:effectLst/>
              </a:rPr>
              <a:t>A family living an affluent lifestyle in the U.S. could cause greater environmental damage than a whole village of African hunters and gatherers.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29444" y="415308"/>
            <a:ext cx="8310293" cy="872502"/>
          </a:xfrm>
        </p:spPr>
        <p:txBody>
          <a:bodyPr/>
          <a:lstStyle/>
          <a:p>
            <a:pPr rtl="0" fontAlgn="base"/>
            <a:r>
              <a:rPr lang="en-US" sz="3600" b="1" kern="1200" dirty="0">
                <a:solidFill>
                  <a:srgbClr val="000000"/>
                </a:solidFill>
                <a:effectLst/>
                <a:latin typeface="Calibri"/>
                <a:ea typeface="MS Gothic"/>
                <a:cs typeface="MS Gothic"/>
              </a:rPr>
              <a:t>Ecological Footprints Can Calculate Impact</a:t>
            </a:r>
            <a:endParaRPr lang="en-US" dirty="0"/>
          </a:p>
        </p:txBody>
      </p:sp>
      <p:sp>
        <p:nvSpPr>
          <p:cNvPr id="3" name="Content Placeholder 2"/>
          <p:cNvSpPr>
            <a:spLocks noGrp="1"/>
          </p:cNvSpPr>
          <p:nvPr>
            <p:ph type="body" idx="4294967295"/>
          </p:nvPr>
        </p:nvSpPr>
        <p:spPr>
          <a:xfrm>
            <a:off x="457200" y="1600200"/>
            <a:ext cx="8228013" cy="4524375"/>
          </a:xfrm>
        </p:spPr>
        <p:txBody>
          <a:bodyPr/>
          <a:lstStyle/>
          <a:p>
            <a:pPr marL="338328" indent="-338328" rtl="0" fontAlgn="base">
              <a:spcBef>
                <a:spcPts val="700"/>
              </a:spcBef>
            </a:pPr>
            <a:r>
              <a:rPr lang="en-US" sz="2800" dirty="0">
                <a:solidFill>
                  <a:srgbClr val="000000"/>
                </a:solidFill>
                <a:effectLst/>
              </a:rPr>
              <a:t>Another way to estimate our environmental impacts is to express our consumption choices into the equivalent amount of land required to produce goods and services. </a:t>
            </a:r>
            <a:endParaRPr lang="en-US" sz="2800" dirty="0">
              <a:effectLst/>
            </a:endParaRPr>
          </a:p>
          <a:p>
            <a:pPr marL="338328" indent="-338328" rtl="0" fontAlgn="base">
              <a:spcBef>
                <a:spcPts val="700"/>
              </a:spcBef>
            </a:pPr>
            <a:r>
              <a:rPr lang="en-US" sz="2800" dirty="0">
                <a:solidFill>
                  <a:srgbClr val="000000"/>
                </a:solidFill>
                <a:effectLst/>
              </a:rPr>
              <a:t>This gives us a single number, called our </a:t>
            </a:r>
            <a:r>
              <a:rPr lang="en-US" sz="2800" b="1" dirty="0">
                <a:solidFill>
                  <a:srgbClr val="000000"/>
                </a:solidFill>
                <a:effectLst/>
              </a:rPr>
              <a:t>ecological footprint</a:t>
            </a:r>
            <a:r>
              <a:rPr lang="en-US" sz="2800" dirty="0">
                <a:solidFill>
                  <a:srgbClr val="000000"/>
                </a:solidFill>
                <a:effectLst/>
              </a:rPr>
              <a:t>,</a:t>
            </a:r>
            <a:r>
              <a:rPr lang="en-US" sz="2800" b="1" dirty="0">
                <a:solidFill>
                  <a:srgbClr val="000000"/>
                </a:solidFill>
                <a:effectLst/>
              </a:rPr>
              <a:t> </a:t>
            </a:r>
            <a:r>
              <a:rPr lang="en-US" sz="2800" dirty="0">
                <a:solidFill>
                  <a:srgbClr val="000000"/>
                </a:solidFill>
                <a:effectLst/>
              </a:rPr>
              <a:t>which estimates the relative amount of productive land required to support each of us. </a:t>
            </a:r>
            <a:endParaRPr lang="en-US" sz="2800" dirty="0">
              <a:effectLst/>
            </a:endParaRPr>
          </a:p>
          <a:p>
            <a:pPr marL="338328" indent="-338328" rtl="0" fontAlgn="base">
              <a:spcBef>
                <a:spcPts val="700"/>
              </a:spcBef>
            </a:pPr>
            <a:r>
              <a:rPr lang="en-US" sz="2800" dirty="0">
                <a:solidFill>
                  <a:srgbClr val="000000"/>
                </a:solidFill>
                <a:effectLst/>
              </a:rPr>
              <a:t>For example, forests and grasslands store carbon, protect watersheds, purify our water, and provide wildlife habitat.</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4968" y="448616"/>
            <a:ext cx="8228013" cy="782044"/>
          </a:xfrm>
        </p:spPr>
        <p:txBody>
          <a:bodyPr/>
          <a:lstStyle/>
          <a:p>
            <a:pPr rtl="0" fontAlgn="base"/>
            <a:r>
              <a:rPr lang="en-US" sz="3600" b="1" kern="1200" dirty="0">
                <a:solidFill>
                  <a:srgbClr val="000000"/>
                </a:solidFill>
                <a:effectLst/>
                <a:latin typeface="Calibri"/>
                <a:ea typeface="MS Gothic"/>
                <a:cs typeface="MS Gothic"/>
              </a:rPr>
              <a:t>Population Growth Could Bring Benefits</a:t>
            </a:r>
            <a:endParaRPr lang="en-US" dirty="0"/>
          </a:p>
        </p:txBody>
      </p:sp>
      <p:sp>
        <p:nvSpPr>
          <p:cNvPr id="3" name="Content Placeholder 2"/>
          <p:cNvSpPr>
            <a:spLocks noGrp="1"/>
          </p:cNvSpPr>
          <p:nvPr>
            <p:ph type="body" idx="4294967295"/>
          </p:nvPr>
        </p:nvSpPr>
        <p:spPr>
          <a:xfrm>
            <a:off x="458787" y="1594892"/>
            <a:ext cx="8228013" cy="4524375"/>
          </a:xfrm>
        </p:spPr>
        <p:txBody>
          <a:bodyPr/>
          <a:lstStyle/>
          <a:p>
            <a:pPr marL="338328" indent="-338328" rtl="0" fontAlgn="base">
              <a:spcBef>
                <a:spcPts val="700"/>
              </a:spcBef>
            </a:pPr>
            <a:r>
              <a:rPr lang="en-US" sz="2800" dirty="0">
                <a:solidFill>
                  <a:srgbClr val="000000"/>
                </a:solidFill>
                <a:effectLst/>
              </a:rPr>
              <a:t>More people means larger markets, more workers, and efficiencies of scale in mass production of goods. </a:t>
            </a:r>
            <a:endParaRPr lang="en-US" sz="2800" dirty="0">
              <a:effectLst/>
            </a:endParaRPr>
          </a:p>
          <a:p>
            <a:pPr marL="338328" indent="-338328" rtl="0" fontAlgn="base">
              <a:spcBef>
                <a:spcPts val="700"/>
              </a:spcBef>
            </a:pPr>
            <a:r>
              <a:rPr lang="en-US" sz="2800" dirty="0">
                <a:solidFill>
                  <a:srgbClr val="000000"/>
                </a:solidFill>
                <a:effectLst/>
              </a:rPr>
              <a:t>It also means more people to find new resources and better solutions to problems.</a:t>
            </a:r>
            <a:endParaRPr lang="en-US" sz="2800" dirty="0">
              <a:effectLst/>
            </a:endParaRPr>
          </a:p>
          <a:p>
            <a:pPr marL="338328" indent="-338328" rtl="0" fontAlgn="base">
              <a:spcBef>
                <a:spcPts val="700"/>
              </a:spcBef>
            </a:pPr>
            <a:r>
              <a:rPr lang="en-US" sz="2800" dirty="0">
                <a:solidFill>
                  <a:srgbClr val="000000"/>
                </a:solidFill>
                <a:effectLst/>
              </a:rPr>
              <a:t>Economist Julian Simon believed that people are the “ultimate resource” and that no evidence shows that pollution, crime, unemployment, crowding, the loss of species, or any other resource limitations will worsen with population growth.</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52481" y="299465"/>
            <a:ext cx="5637450" cy="1086015"/>
          </a:xfrm>
        </p:spPr>
        <p:txBody>
          <a:bodyPr/>
          <a:lstStyle/>
          <a:p>
            <a:pPr rtl="0" fontAlgn="base"/>
            <a:r>
              <a:rPr lang="en-US" sz="3600" b="1" kern="1200" dirty="0">
                <a:solidFill>
                  <a:srgbClr val="000000"/>
                </a:solidFill>
                <a:effectLst/>
                <a:latin typeface="Calibri"/>
                <a:ea typeface="MS Gothic"/>
                <a:cs typeface="MS Gothic"/>
              </a:rPr>
              <a:t>4.3 Many Factors Determine</a:t>
            </a:r>
            <a:br>
              <a:rPr lang="en-US" sz="3600" b="1" kern="1200" dirty="0">
                <a:solidFill>
                  <a:srgbClr val="000000"/>
                </a:solidFill>
                <a:effectLst/>
                <a:latin typeface="Calibri"/>
                <a:ea typeface="MS Gothic"/>
                <a:cs typeface="MS Gothic"/>
              </a:rPr>
            </a:br>
            <a:r>
              <a:rPr lang="en-US" sz="3600" b="1" kern="1200" dirty="0">
                <a:solidFill>
                  <a:srgbClr val="000000"/>
                </a:solidFill>
                <a:effectLst/>
                <a:latin typeface="Calibri"/>
                <a:ea typeface="MS Gothic"/>
                <a:cs typeface="MS Gothic"/>
              </a:rPr>
              <a:t>Population Growth</a:t>
            </a:r>
            <a:endParaRPr lang="en-US" dirty="0"/>
          </a:p>
        </p:txBody>
      </p:sp>
      <p:sp>
        <p:nvSpPr>
          <p:cNvPr id="7" name="Content Placeholder 2"/>
          <p:cNvSpPr>
            <a:spLocks noGrp="1"/>
          </p:cNvSpPr>
          <p:nvPr>
            <p:ph idx="1"/>
          </p:nvPr>
        </p:nvSpPr>
        <p:spPr>
          <a:xfrm>
            <a:off x="457200" y="1600201"/>
            <a:ext cx="8228013" cy="3340968"/>
          </a:xfrm>
        </p:spPr>
        <p:txBody>
          <a:bodyPr/>
          <a:lstStyle/>
          <a:p>
            <a:r>
              <a:rPr lang="en-US" b="1" dirty="0"/>
              <a:t>Demography </a:t>
            </a:r>
            <a:r>
              <a:rPr lang="en-US" sz="2800" dirty="0"/>
              <a:t>encompasses vital statistics about people, such as births, deaths, and where they live, as well as total population size. </a:t>
            </a:r>
          </a:p>
          <a:p>
            <a:r>
              <a:rPr lang="en-US" sz="2800" dirty="0"/>
              <a:t>In this section, we will investigate ways to measure and describe human populations and discuss demographic factors that contribute to population growth.</a:t>
            </a: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sz="3600" b="1" dirty="0">
                <a:latin typeface="Calibri" charset="0"/>
              </a:rPr>
              <a:t>How Many of Us are There?</a:t>
            </a:r>
            <a:endParaRPr lang="en-US" sz="3600" dirty="0"/>
          </a:p>
        </p:txBody>
      </p:sp>
      <p:sp>
        <p:nvSpPr>
          <p:cNvPr id="4" name="Content Placeholder 2"/>
          <p:cNvSpPr>
            <a:spLocks noGrp="1"/>
          </p:cNvSpPr>
          <p:nvPr>
            <p:ph idx="1"/>
          </p:nvPr>
        </p:nvSpPr>
        <p:spPr/>
        <p:txBody>
          <a:bodyPr/>
          <a:lstStyle/>
          <a:p>
            <a:r>
              <a:rPr lang="en-US" sz="2800" dirty="0"/>
              <a:t>The United Nations estimate of 7 billion people in 2011 is only an estimate. Even in this age of information technology and advanced communication, counting the number of people in the world is an inexact science. </a:t>
            </a:r>
          </a:p>
          <a:p>
            <a:r>
              <a:rPr lang="en-US" sz="2800" dirty="0">
                <a:latin typeface="Calibri" charset="0"/>
              </a:rPr>
              <a:t>We really live in two very different demographic worlds. One of these worlds is poor, young, and growing rapidly, while the other is rich, old, and shrinking in population size.</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51528" y="279698"/>
            <a:ext cx="7448713" cy="1130111"/>
          </a:xfrm>
        </p:spPr>
        <p:txBody>
          <a:bodyPr/>
          <a:lstStyle/>
          <a:p>
            <a:pPr rtl="0" fontAlgn="base"/>
            <a:r>
              <a:rPr lang="en-US" sz="3600" b="1" kern="1200" dirty="0">
                <a:solidFill>
                  <a:srgbClr val="000000"/>
                </a:solidFill>
                <a:effectLst/>
                <a:latin typeface="Calibri"/>
                <a:ea typeface="MS Gothic"/>
                <a:cs typeface="MS Gothic"/>
              </a:rPr>
              <a:t>We Live in a Demographically Divided  World</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446626"/>
            <a:ext cx="7187239" cy="4996157"/>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807921" y="483090"/>
            <a:ext cx="7523200" cy="729428"/>
          </a:xfrm>
        </p:spPr>
        <p:txBody>
          <a:bodyPr/>
          <a:lstStyle/>
          <a:p>
            <a:pPr rtl="0" fontAlgn="base"/>
            <a:r>
              <a:rPr lang="en-US" sz="3600" b="1" kern="1200" dirty="0">
                <a:solidFill>
                  <a:srgbClr val="000000"/>
                </a:solidFill>
                <a:effectLst/>
                <a:latin typeface="Calibri"/>
                <a:ea typeface="MS Gothic"/>
                <a:cs typeface="MS Gothic"/>
              </a:rPr>
              <a:t>AIDS Affects Population Growth Rates</a:t>
            </a:r>
            <a:endParaRPr lang="en-US" dirty="0"/>
          </a:p>
        </p:txBody>
      </p:sp>
      <p:sp>
        <p:nvSpPr>
          <p:cNvPr id="4" name="Content Placeholder 2"/>
          <p:cNvSpPr>
            <a:spLocks noGrp="1"/>
          </p:cNvSpPr>
          <p:nvPr>
            <p:ph type="body" idx="4294967295"/>
          </p:nvPr>
        </p:nvSpPr>
        <p:spPr>
          <a:xfrm>
            <a:off x="35496" y="1268760"/>
            <a:ext cx="4464496" cy="4970073"/>
          </a:xfrm>
        </p:spPr>
        <p:txBody>
          <a:bodyPr/>
          <a:lstStyle/>
          <a:p>
            <a:pPr marL="338328" indent="-338328" rtl="0" fontAlgn="base">
              <a:spcBef>
                <a:spcPts val="700"/>
              </a:spcBef>
            </a:pPr>
            <a:r>
              <a:rPr lang="en-US" sz="2800" dirty="0">
                <a:solidFill>
                  <a:srgbClr val="000000"/>
                </a:solidFill>
                <a:effectLst/>
              </a:rPr>
              <a:t>In Zimbabwe, Botswana, Zambia, and Namibia, up to 39% of the adult population have AIDS or are HIV positive. </a:t>
            </a:r>
            <a:endParaRPr lang="en-US" sz="2800" dirty="0">
              <a:effectLst/>
            </a:endParaRPr>
          </a:p>
          <a:p>
            <a:pPr marL="338328" indent="-338328" rtl="0" fontAlgn="base">
              <a:spcBef>
                <a:spcPts val="700"/>
              </a:spcBef>
            </a:pPr>
            <a:r>
              <a:rPr lang="en-US" sz="2800" dirty="0">
                <a:solidFill>
                  <a:srgbClr val="000000"/>
                </a:solidFill>
                <a:effectLst/>
              </a:rPr>
              <a:t>Without AIDS, the average life expectancy would have been nearly 70 years. Now, with AIDS, life expectancy has dropped to only 31.6 years.</a:t>
            </a:r>
            <a:endParaRPr lang="en-US" sz="2800" dirty="0"/>
          </a:p>
        </p:txBody>
      </p:sp>
      <p:pic>
        <p:nvPicPr>
          <p:cNvPr id="2" name="Picture 1" descr="nu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984" y="1196752"/>
            <a:ext cx="4716016" cy="5367528"/>
          </a:xfrm>
          <a:prstGeom prst="rect">
            <a:avLst/>
          </a:prstGeom>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03132" y="460988"/>
            <a:ext cx="7158067" cy="751530"/>
          </a:xfrm>
        </p:spPr>
        <p:txBody>
          <a:bodyPr/>
          <a:lstStyle/>
          <a:p>
            <a:pPr rtl="0" fontAlgn="base"/>
            <a:r>
              <a:rPr lang="en-US" sz="3600" b="1" kern="1200" dirty="0">
                <a:solidFill>
                  <a:srgbClr val="000000"/>
                </a:solidFill>
                <a:effectLst/>
                <a:latin typeface="Calibri"/>
                <a:ea typeface="MS Gothic"/>
                <a:cs typeface="MS Gothic"/>
              </a:rPr>
              <a:t>Factors Affecting Population Growth</a:t>
            </a:r>
            <a:endParaRPr lang="en-US" dirty="0"/>
          </a:p>
        </p:txBody>
      </p:sp>
      <p:sp>
        <p:nvSpPr>
          <p:cNvPr id="3" name="Content Placeholder 2"/>
          <p:cNvSpPr>
            <a:spLocks noGrp="1"/>
          </p:cNvSpPr>
          <p:nvPr>
            <p:ph type="body" idx="4294967295"/>
          </p:nvPr>
        </p:nvSpPr>
        <p:spPr>
          <a:xfrm>
            <a:off x="868060" y="1572558"/>
            <a:ext cx="6736174" cy="3240359"/>
          </a:xfrm>
        </p:spPr>
        <p:txBody>
          <a:bodyPr/>
          <a:lstStyle/>
          <a:p>
            <a:pPr marL="338328" indent="-338328" rtl="0" fontAlgn="base">
              <a:buFont typeface="Arial" pitchFamily="34" charset="0"/>
              <a:buChar char="–"/>
            </a:pPr>
            <a:r>
              <a:rPr lang="en-US" sz="3200" dirty="0">
                <a:solidFill>
                  <a:srgbClr val="000000"/>
                </a:solidFill>
                <a:effectLst/>
                <a:latin typeface="+mn-lt"/>
                <a:ea typeface="+mn-ea"/>
                <a:cs typeface="+mn-cs"/>
              </a:rPr>
              <a:t>Fertility varies among cultures and at different times.</a:t>
            </a:r>
            <a:endParaRPr lang="en-US" sz="3200" dirty="0">
              <a:effectLst/>
            </a:endParaRPr>
          </a:p>
          <a:p>
            <a:pPr marL="338328" indent="-338328" rtl="0" fontAlgn="base">
              <a:buFont typeface="Arial" pitchFamily="34" charset="0"/>
              <a:buChar char="–"/>
            </a:pPr>
            <a:r>
              <a:rPr lang="en-US" sz="3200" dirty="0">
                <a:solidFill>
                  <a:srgbClr val="000000"/>
                </a:solidFill>
                <a:effectLst/>
                <a:latin typeface="+mn-lt"/>
                <a:ea typeface="+mn-ea"/>
                <a:cs typeface="+mn-cs"/>
              </a:rPr>
              <a:t>Mortality offsets births.</a:t>
            </a:r>
            <a:endParaRPr lang="en-US" dirty="0">
              <a:effectLst/>
            </a:endParaRPr>
          </a:p>
          <a:p>
            <a:pPr marL="338328" indent="-338328" rtl="0" fontAlgn="base">
              <a:buFont typeface="Arial" pitchFamily="34" charset="0"/>
              <a:buChar char="–"/>
            </a:pPr>
            <a:r>
              <a:rPr lang="en-US" sz="3200" dirty="0">
                <a:solidFill>
                  <a:srgbClr val="000000"/>
                </a:solidFill>
                <a:effectLst/>
                <a:latin typeface="+mn-lt"/>
                <a:ea typeface="+mn-ea"/>
                <a:cs typeface="+mn-cs"/>
              </a:rPr>
              <a:t>Life expectancy is rising worldwide.</a:t>
            </a:r>
            <a:endParaRPr lang="en-US" dirty="0">
              <a:effectLst/>
            </a:endParaRPr>
          </a:p>
          <a:p>
            <a:pPr marL="338328" indent="-338328" rtl="0" fontAlgn="base">
              <a:buFont typeface="Arial" pitchFamily="34" charset="0"/>
              <a:buChar char="–"/>
            </a:pPr>
            <a:r>
              <a:rPr lang="en-US" sz="3200" dirty="0">
                <a:solidFill>
                  <a:srgbClr val="000000"/>
                </a:solidFill>
                <a:effectLst/>
                <a:latin typeface="+mn-lt"/>
                <a:ea typeface="+mn-ea"/>
                <a:cs typeface="+mn-cs"/>
              </a:rPr>
              <a:t>Living longer has profound social implications.</a:t>
            </a:r>
            <a:endParaRPr lang="en-US"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1239442" y="412024"/>
            <a:ext cx="6676458" cy="872502"/>
          </a:xfrm>
        </p:spPr>
        <p:txBody>
          <a:bodyPr/>
          <a:lstStyle/>
          <a:p>
            <a:pPr rtl="0" fontAlgn="base"/>
            <a:r>
              <a:rPr lang="en-US" sz="3600" b="1" kern="1200" dirty="0">
                <a:solidFill>
                  <a:srgbClr val="000000"/>
                </a:solidFill>
                <a:effectLst/>
                <a:latin typeface="Calibri"/>
                <a:ea typeface="MS Gothic"/>
                <a:cs typeface="MS Gothic"/>
              </a:rPr>
              <a:t>4.4 Fertility Influenced By Culture</a:t>
            </a:r>
            <a:endParaRPr lang="en-US" dirty="0"/>
          </a:p>
        </p:txBody>
      </p:sp>
      <p:sp>
        <p:nvSpPr>
          <p:cNvPr id="4" name="Content Placeholder 2"/>
          <p:cNvSpPr>
            <a:spLocks noGrp="1"/>
          </p:cNvSpPr>
          <p:nvPr>
            <p:ph type="body" idx="4294967295"/>
          </p:nvPr>
        </p:nvSpPr>
        <p:spPr>
          <a:xfrm>
            <a:off x="483310" y="1588324"/>
            <a:ext cx="4258023" cy="3960439"/>
          </a:xfrm>
        </p:spPr>
        <p:txBody>
          <a:bodyPr/>
          <a:lstStyle/>
          <a:p>
            <a:pPr marL="338328" indent="-338328" rtl="0" fontAlgn="base">
              <a:spcBef>
                <a:spcPts val="700"/>
              </a:spcBef>
            </a:pPr>
            <a:r>
              <a:rPr lang="en-US" sz="2800" dirty="0">
                <a:solidFill>
                  <a:srgbClr val="000000"/>
                </a:solidFill>
                <a:effectLst/>
              </a:rPr>
              <a:t>The </a:t>
            </a:r>
            <a:r>
              <a:rPr lang="en-US" sz="2800" b="1" dirty="0">
                <a:solidFill>
                  <a:srgbClr val="000000"/>
                </a:solidFill>
                <a:effectLst/>
              </a:rPr>
              <a:t>total fertility rate </a:t>
            </a:r>
            <a:r>
              <a:rPr lang="en-US" sz="2800" dirty="0">
                <a:solidFill>
                  <a:srgbClr val="000000"/>
                </a:solidFill>
                <a:effectLst/>
              </a:rPr>
              <a:t>is the number of children born to an average woman in a population during her entire reproductive life.</a:t>
            </a:r>
            <a:endParaRPr lang="en-US" sz="2800" dirty="0">
              <a:effectLst/>
            </a:endParaRPr>
          </a:p>
          <a:p>
            <a:pPr marL="338328" indent="-338328" rtl="0" fontAlgn="base">
              <a:spcBef>
                <a:spcPts val="700"/>
              </a:spcBef>
            </a:pPr>
            <a:r>
              <a:rPr lang="en-US" sz="2800" dirty="0">
                <a:solidFill>
                  <a:srgbClr val="000000"/>
                </a:solidFill>
                <a:effectLst/>
              </a:rPr>
              <a:t>This rate varies according to many factors.</a:t>
            </a:r>
            <a:endParaRPr lang="en-US" sz="2800" dirty="0"/>
          </a:p>
        </p:txBody>
      </p:sp>
      <p:pic>
        <p:nvPicPr>
          <p:cNvPr id="2" name="Picture 1" descr="Average total fertility rates for less-developed countries fell by more than half over the past 50 years. By 2050 even the least-developed countries should approach the replacement rate of 2.1 children per reproductively fertile wom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1700808"/>
            <a:ext cx="4081679" cy="4054608"/>
          </a:xfrm>
          <a:prstGeom prst="rect">
            <a:avLst/>
          </a:prstGeom>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31382" y="476672"/>
            <a:ext cx="6878762" cy="715055"/>
          </a:xfrm>
        </p:spPr>
        <p:txBody>
          <a:bodyPr/>
          <a:lstStyle/>
          <a:p>
            <a:pPr rtl="0" fontAlgn="base"/>
            <a:r>
              <a:rPr lang="en-US" sz="3600" b="1" kern="1200" dirty="0">
                <a:solidFill>
                  <a:srgbClr val="000000"/>
                </a:solidFill>
                <a:effectLst/>
                <a:latin typeface="Calibri"/>
                <a:ea typeface="MS Gothic"/>
                <a:cs typeface="MS Gothic"/>
              </a:rPr>
              <a:t>World Fertility Rates are Declining</a:t>
            </a:r>
            <a:endParaRPr lang="en-US" dirty="0"/>
          </a:p>
        </p:txBody>
      </p:sp>
      <p:sp>
        <p:nvSpPr>
          <p:cNvPr id="3" name="Content Placeholder 2"/>
          <p:cNvSpPr>
            <a:spLocks noGrp="1"/>
          </p:cNvSpPr>
          <p:nvPr>
            <p:ph type="body" idx="4294967295"/>
          </p:nvPr>
        </p:nvSpPr>
        <p:spPr>
          <a:xfrm>
            <a:off x="483310" y="1588324"/>
            <a:ext cx="8228013" cy="4524375"/>
          </a:xfrm>
        </p:spPr>
        <p:txBody>
          <a:bodyPr/>
          <a:lstStyle/>
          <a:p>
            <a:pPr marL="338328" indent="-338328" rtl="0" fontAlgn="base">
              <a:spcBef>
                <a:spcPts val="700"/>
              </a:spcBef>
            </a:pPr>
            <a:r>
              <a:rPr lang="en-US" sz="2800" b="1" dirty="0">
                <a:solidFill>
                  <a:srgbClr val="000000"/>
                </a:solidFill>
                <a:effectLst/>
              </a:rPr>
              <a:t>Zero population growth (ZPG) </a:t>
            </a:r>
            <a:r>
              <a:rPr lang="en-US" sz="2800" dirty="0">
                <a:solidFill>
                  <a:srgbClr val="000000"/>
                </a:solidFill>
                <a:effectLst/>
              </a:rPr>
              <a:t>occurs when births plus immigration in a population just equal deaths plus emigration. </a:t>
            </a:r>
            <a:endParaRPr lang="en-US" sz="2800" dirty="0">
              <a:effectLst/>
            </a:endParaRPr>
          </a:p>
          <a:p>
            <a:pPr marL="338328" indent="-338328" rtl="0" fontAlgn="base">
              <a:spcBef>
                <a:spcPts val="700"/>
              </a:spcBef>
            </a:pPr>
            <a:r>
              <a:rPr lang="en-US" sz="2800" dirty="0">
                <a:solidFill>
                  <a:srgbClr val="000000"/>
                </a:solidFill>
                <a:effectLst/>
              </a:rPr>
              <a:t>It takes several generations of replacement-level fertility to reach ZPG. </a:t>
            </a:r>
            <a:endParaRPr lang="en-US" sz="2800" dirty="0">
              <a:effectLst/>
            </a:endParaRPr>
          </a:p>
          <a:p>
            <a:pPr marL="338328" indent="-338328" rtl="0" eaLnBrk="0" fontAlgn="base" hangingPunct="0">
              <a:spcBef>
                <a:spcPts val="700"/>
              </a:spcBef>
            </a:pPr>
            <a:r>
              <a:rPr lang="en-US" sz="2800" dirty="0">
                <a:solidFill>
                  <a:srgbClr val="000000"/>
                </a:solidFill>
                <a:effectLst/>
              </a:rPr>
              <a:t>Fertility rates have declined dramatically in most regions of the world over the past 50 years.</a:t>
            </a:r>
            <a:endParaRPr lang="en-US" sz="2800" dirty="0">
              <a:effectLst/>
            </a:endParaRPr>
          </a:p>
          <a:p>
            <a:pPr marL="338328" indent="-338328" rtl="0" eaLnBrk="0" fontAlgn="base" hangingPunct="0">
              <a:spcBef>
                <a:spcPts val="700"/>
              </a:spcBef>
            </a:pPr>
            <a:r>
              <a:rPr lang="en-US" sz="2800" dirty="0">
                <a:solidFill>
                  <a:srgbClr val="000000"/>
                </a:solidFill>
                <a:effectLst/>
              </a:rPr>
              <a:t>While the world as a whole still has an average fertility rate of 2.6, growth rates are now lower than at any time since World War II.</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7584" y="-27384"/>
            <a:ext cx="7344816" cy="1208938"/>
          </a:xfrm>
        </p:spPr>
        <p:txBody>
          <a:bodyPr/>
          <a:lstStyle/>
          <a:p>
            <a:pPr algn="l">
              <a:lnSpc>
                <a:spcPct val="150000"/>
              </a:lnSpc>
              <a:spcBef>
                <a:spcPts val="0"/>
              </a:spcBef>
              <a:spcAft>
                <a:spcPts val="0"/>
              </a:spcAft>
            </a:pPr>
            <a:r>
              <a:rPr lang="en-US" sz="3600" b="1" kern="1200" dirty="0">
                <a:solidFill>
                  <a:srgbClr val="000000"/>
                </a:solidFill>
                <a:effectLst/>
                <a:latin typeface="Calibri"/>
                <a:ea typeface="MS Gothic"/>
                <a:cs typeface="MS Gothic"/>
              </a:rPr>
              <a:t>Life Expectancy is Rising Worldwide</a:t>
            </a:r>
            <a:br>
              <a:rPr lang="en-US" sz="3600" b="1" kern="1200" dirty="0">
                <a:solidFill>
                  <a:srgbClr val="000000"/>
                </a:solidFill>
                <a:effectLst/>
                <a:latin typeface="Calibri"/>
                <a:ea typeface="MS Gothic"/>
                <a:cs typeface="MS Gothic"/>
              </a:rPr>
            </a:br>
            <a:r>
              <a:rPr lang="en-US" sz="2200" b="1" dirty="0"/>
              <a:t>TABLE 4.2 </a:t>
            </a:r>
            <a:r>
              <a:rPr lang="en-US" sz="2200" dirty="0"/>
              <a:t>The World's Largest Countries</a:t>
            </a:r>
          </a:p>
        </p:txBody>
      </p:sp>
      <p:graphicFrame>
        <p:nvGraphicFramePr>
          <p:cNvPr id="5" name="Table 1" descr="China and India have the largest populations in the world and are expected to remain the largest countries in 2050. In 2010, China's population was 1.339 billion people and India's population was 1.204 billion people. The United States is the next largest country with 313 million people in 2010. "/>
          <p:cNvGraphicFramePr>
            <a:graphicFrameLocks noGrp="1"/>
          </p:cNvGraphicFramePr>
          <p:nvPr>
            <p:extLst>
              <p:ext uri="{D42A27DB-BD31-4B8C-83A1-F6EECF244321}">
                <p14:modId xmlns:p14="http://schemas.microsoft.com/office/powerpoint/2010/main" val="503177728"/>
              </p:ext>
            </p:extLst>
          </p:nvPr>
        </p:nvGraphicFramePr>
        <p:xfrm>
          <a:off x="827584" y="1271240"/>
          <a:ext cx="7272808" cy="3122999"/>
        </p:xfrm>
        <a:graphic>
          <a:graphicData uri="http://schemas.openxmlformats.org/drawingml/2006/table">
            <a:tbl>
              <a:tblPr firstRow="1" bandRow="1">
                <a:tableStyleId>{3B4B98B0-60AC-42C2-AFA5-B58CD77FA1E5}</a:tableStyleId>
              </a:tblPr>
              <a:tblGrid>
                <a:gridCol w="1224136">
                  <a:extLst>
                    <a:ext uri="{9D8B030D-6E8A-4147-A177-3AD203B41FA5}">
                      <a16:colId xmlns:a16="http://schemas.microsoft.com/office/drawing/2014/main" val="20000"/>
                    </a:ext>
                  </a:extLst>
                </a:gridCol>
                <a:gridCol w="2088232">
                  <a:extLst>
                    <a:ext uri="{9D8B030D-6E8A-4147-A177-3AD203B41FA5}">
                      <a16:colId xmlns:a16="http://schemas.microsoft.com/office/drawing/2014/main" val="20001"/>
                    </a:ext>
                  </a:extLst>
                </a:gridCol>
                <a:gridCol w="1800200">
                  <a:extLst>
                    <a:ext uri="{9D8B030D-6E8A-4147-A177-3AD203B41FA5}">
                      <a16:colId xmlns:a16="http://schemas.microsoft.com/office/drawing/2014/main" val="20002"/>
                    </a:ext>
                  </a:extLst>
                </a:gridCol>
                <a:gridCol w="2160240">
                  <a:extLst>
                    <a:ext uri="{9D8B030D-6E8A-4147-A177-3AD203B41FA5}">
                      <a16:colId xmlns:a16="http://schemas.microsoft.com/office/drawing/2014/main" val="20003"/>
                    </a:ext>
                  </a:extLst>
                </a:gridCol>
              </a:tblGrid>
              <a:tr h="189842">
                <a:tc>
                  <a:txBody>
                    <a:bodyPr/>
                    <a:lstStyle/>
                    <a:p>
                      <a:pPr marL="0" marR="0" algn="ctr">
                        <a:lnSpc>
                          <a:spcPct val="115000"/>
                        </a:lnSpc>
                        <a:spcBef>
                          <a:spcPts val="0"/>
                        </a:spcBef>
                        <a:spcAft>
                          <a:spcPts val="0"/>
                        </a:spcAft>
                      </a:pPr>
                      <a:r>
                        <a:rPr lang="en-US" sz="1200" noProof="0">
                          <a:effectLst/>
                          <a:latin typeface="Arial" pitchFamily="34" charset="0"/>
                          <a:ea typeface="Calibri"/>
                          <a:cs typeface="Arial" pitchFamily="34" charset="0"/>
                        </a:rPr>
                        <a:t>2010</a:t>
                      </a:r>
                    </a:p>
                  </a:txBody>
                  <a:tcPr marL="45720" marR="45720"/>
                </a:tc>
                <a:tc>
                  <a:txBody>
                    <a:bodyPr/>
                    <a:lstStyle/>
                    <a:p>
                      <a:pPr marL="0" marR="0" algn="ctr">
                        <a:lnSpc>
                          <a:spcPct val="115000"/>
                        </a:lnSpc>
                        <a:spcBef>
                          <a:spcPts val="0"/>
                        </a:spcBef>
                        <a:spcAft>
                          <a:spcPts val="0"/>
                        </a:spcAft>
                      </a:pPr>
                      <a:r>
                        <a:rPr lang="en-US" sz="1200" noProof="0">
                          <a:effectLst/>
                          <a:latin typeface="Arial" pitchFamily="34" charset="0"/>
                          <a:ea typeface="Calibri"/>
                          <a:cs typeface="Arial" pitchFamily="34" charset="0"/>
                        </a:rPr>
                        <a:t>2010</a:t>
                      </a:r>
                    </a:p>
                  </a:txBody>
                  <a:tcPr marL="45720" marR="45720"/>
                </a:tc>
                <a:tc>
                  <a:txBody>
                    <a:bodyPr/>
                    <a:lstStyle/>
                    <a:p>
                      <a:pPr marL="0" marR="0" algn="ctr">
                        <a:lnSpc>
                          <a:spcPct val="115000"/>
                        </a:lnSpc>
                        <a:spcBef>
                          <a:spcPts val="0"/>
                        </a:spcBef>
                        <a:spcAft>
                          <a:spcPts val="0"/>
                        </a:spcAft>
                      </a:pPr>
                      <a:r>
                        <a:rPr lang="en-US" sz="1200" noProof="0">
                          <a:effectLst/>
                          <a:latin typeface="Arial" pitchFamily="34" charset="0"/>
                          <a:ea typeface="Calibri"/>
                          <a:cs typeface="Arial" pitchFamily="34" charset="0"/>
                        </a:rPr>
                        <a:t>2050</a:t>
                      </a:r>
                    </a:p>
                  </a:txBody>
                  <a:tcPr marL="45720" marR="45720"/>
                </a:tc>
                <a:tc>
                  <a:txBody>
                    <a:bodyPr/>
                    <a:lstStyle/>
                    <a:p>
                      <a:pPr marL="0" marR="0" algn="ctr">
                        <a:lnSpc>
                          <a:spcPct val="115000"/>
                        </a:lnSpc>
                        <a:spcBef>
                          <a:spcPts val="0"/>
                        </a:spcBef>
                        <a:spcAft>
                          <a:spcPts val="0"/>
                        </a:spcAft>
                      </a:pPr>
                      <a:r>
                        <a:rPr lang="en-US" sz="1200" noProof="0">
                          <a:effectLst/>
                          <a:latin typeface="Arial" pitchFamily="34" charset="0"/>
                          <a:ea typeface="Calibri"/>
                          <a:cs typeface="Arial" pitchFamily="34" charset="0"/>
                        </a:rPr>
                        <a:t>2050</a:t>
                      </a:r>
                    </a:p>
                  </a:txBody>
                  <a:tcPr marL="45720" marR="45720"/>
                </a:tc>
                <a:extLst>
                  <a:ext uri="{0D108BD9-81ED-4DB2-BD59-A6C34878D82A}">
                    <a16:rowId xmlns:a16="http://schemas.microsoft.com/office/drawing/2014/main" val="10000"/>
                  </a:ext>
                </a:extLst>
              </a:tr>
              <a:tr h="148139">
                <a:tc>
                  <a:txBody>
                    <a:bodyPr/>
                    <a:lstStyle/>
                    <a:p>
                      <a:pPr marL="0" marR="0" algn="ctr">
                        <a:lnSpc>
                          <a:spcPct val="115000"/>
                        </a:lnSpc>
                        <a:spcBef>
                          <a:spcPts val="0"/>
                        </a:spcBef>
                        <a:spcAft>
                          <a:spcPts val="0"/>
                        </a:spcAft>
                      </a:pPr>
                      <a:r>
                        <a:rPr lang="en-US" sz="1200" noProof="0">
                          <a:effectLst/>
                          <a:latin typeface="Arial" pitchFamily="34" charset="0"/>
                          <a:ea typeface="Calibri"/>
                          <a:cs typeface="Arial" pitchFamily="34" charset="0"/>
                        </a:rPr>
                        <a:t>COUNTRY</a:t>
                      </a:r>
                    </a:p>
                  </a:txBody>
                  <a:tcPr marL="45720" marR="45720"/>
                </a:tc>
                <a:tc>
                  <a:txBody>
                    <a:bodyPr/>
                    <a:lstStyle/>
                    <a:p>
                      <a:pPr marL="0" marR="0" algn="ctr">
                        <a:lnSpc>
                          <a:spcPct val="115000"/>
                        </a:lnSpc>
                        <a:spcBef>
                          <a:spcPts val="0"/>
                        </a:spcBef>
                        <a:spcAft>
                          <a:spcPts val="0"/>
                        </a:spcAft>
                      </a:pPr>
                      <a:r>
                        <a:rPr lang="en-US" sz="1200" noProof="0">
                          <a:effectLst/>
                          <a:latin typeface="Arial" pitchFamily="34" charset="0"/>
                          <a:ea typeface="Calibri"/>
                          <a:cs typeface="Arial" pitchFamily="34" charset="0"/>
                        </a:rPr>
                        <a:t>POPULATION (MILLIONS)</a:t>
                      </a:r>
                    </a:p>
                  </a:txBody>
                  <a:tcPr marL="45720" marR="45720"/>
                </a:tc>
                <a:tc>
                  <a:txBody>
                    <a:bodyPr/>
                    <a:lstStyle/>
                    <a:p>
                      <a:pPr marL="0" marR="0" algn="ctr">
                        <a:lnSpc>
                          <a:spcPct val="115000"/>
                        </a:lnSpc>
                        <a:spcBef>
                          <a:spcPts val="0"/>
                        </a:spcBef>
                        <a:spcAft>
                          <a:spcPts val="0"/>
                        </a:spcAft>
                      </a:pPr>
                      <a:r>
                        <a:rPr lang="en-US" sz="1200" noProof="0">
                          <a:effectLst/>
                          <a:latin typeface="Arial" pitchFamily="34" charset="0"/>
                          <a:ea typeface="Calibri"/>
                          <a:cs typeface="Arial" pitchFamily="34" charset="0"/>
                        </a:rPr>
                        <a:t>COUNTRY</a:t>
                      </a:r>
                    </a:p>
                  </a:txBody>
                  <a:tcPr marL="45720" marR="45720"/>
                </a:tc>
                <a:tc>
                  <a:txBody>
                    <a:bodyPr/>
                    <a:lstStyle/>
                    <a:p>
                      <a:pPr marL="0" marR="0" algn="ctr">
                        <a:lnSpc>
                          <a:spcPct val="115000"/>
                        </a:lnSpc>
                        <a:spcBef>
                          <a:spcPts val="0"/>
                        </a:spcBef>
                        <a:spcAft>
                          <a:spcPts val="0"/>
                        </a:spcAft>
                      </a:pPr>
                      <a:r>
                        <a:rPr lang="en-US" sz="1200" noProof="0">
                          <a:effectLst/>
                          <a:latin typeface="Arial" pitchFamily="34" charset="0"/>
                          <a:ea typeface="Calibri"/>
                          <a:cs typeface="Arial" pitchFamily="34" charset="0"/>
                        </a:rPr>
                        <a:t>POPULATION (MILLIONS)</a:t>
                      </a:r>
                    </a:p>
                  </a:txBody>
                  <a:tcPr marL="45720" marR="45720"/>
                </a:tc>
                <a:extLst>
                  <a:ext uri="{0D108BD9-81ED-4DB2-BD59-A6C34878D82A}">
                    <a16:rowId xmlns:a16="http://schemas.microsoft.com/office/drawing/2014/main" val="10001"/>
                  </a:ext>
                </a:extLst>
              </a:tr>
              <a:tr h="152262">
                <a:tc>
                  <a:txBody>
                    <a:bodyPr/>
                    <a:lstStyle/>
                    <a:p>
                      <a:pPr marL="0" marR="0">
                        <a:lnSpc>
                          <a:spcPct val="115000"/>
                        </a:lnSpc>
                        <a:spcBef>
                          <a:spcPts val="0"/>
                        </a:spcBef>
                        <a:spcAft>
                          <a:spcPts val="0"/>
                        </a:spcAft>
                      </a:pPr>
                      <a:r>
                        <a:rPr lang="en-US" sz="1200" noProof="0">
                          <a:effectLst/>
                          <a:latin typeface="Arial" pitchFamily="34" charset="0"/>
                          <a:ea typeface="Calibri"/>
                          <a:cs typeface="Arial" pitchFamily="34" charset="0"/>
                        </a:rPr>
                        <a:t>China</a:t>
                      </a:r>
                    </a:p>
                  </a:txBody>
                  <a:tcPr marL="45720" marR="45720"/>
                </a:tc>
                <a:tc>
                  <a:txBody>
                    <a:bodyPr/>
                    <a:lstStyle/>
                    <a:p>
                      <a:pPr marL="0" marR="0" algn="r">
                        <a:lnSpc>
                          <a:spcPct val="115000"/>
                        </a:lnSpc>
                        <a:spcBef>
                          <a:spcPts val="0"/>
                        </a:spcBef>
                        <a:spcAft>
                          <a:spcPts val="0"/>
                        </a:spcAft>
                      </a:pPr>
                      <a:r>
                        <a:rPr lang="en-US" sz="1200" noProof="0">
                          <a:effectLst/>
                          <a:latin typeface="Arial" pitchFamily="34" charset="0"/>
                          <a:ea typeface="Calibri"/>
                          <a:cs typeface="Arial" pitchFamily="34" charset="0"/>
                        </a:rPr>
                        <a:t>1,339</a:t>
                      </a:r>
                    </a:p>
                  </a:txBody>
                  <a:tcPr marL="45720" marR="822960"/>
                </a:tc>
                <a:tc>
                  <a:txBody>
                    <a:bodyPr/>
                    <a:lstStyle/>
                    <a:p>
                      <a:pPr marL="0" marR="0">
                        <a:lnSpc>
                          <a:spcPct val="115000"/>
                        </a:lnSpc>
                        <a:spcBef>
                          <a:spcPts val="0"/>
                        </a:spcBef>
                        <a:spcAft>
                          <a:spcPts val="0"/>
                        </a:spcAft>
                      </a:pPr>
                      <a:r>
                        <a:rPr lang="en-US" sz="1200" noProof="0">
                          <a:effectLst/>
                          <a:latin typeface="Arial" pitchFamily="34" charset="0"/>
                          <a:ea typeface="Calibri"/>
                          <a:cs typeface="Arial" pitchFamily="34" charset="0"/>
                        </a:rPr>
                        <a:t>India</a:t>
                      </a:r>
                    </a:p>
                  </a:txBody>
                  <a:tcPr marL="45720" marR="45720"/>
                </a:tc>
                <a:tc>
                  <a:txBody>
                    <a:bodyPr/>
                    <a:lstStyle/>
                    <a:p>
                      <a:pPr marL="0" marR="0" algn="r">
                        <a:lnSpc>
                          <a:spcPct val="115000"/>
                        </a:lnSpc>
                        <a:spcBef>
                          <a:spcPts val="0"/>
                        </a:spcBef>
                        <a:spcAft>
                          <a:spcPts val="0"/>
                        </a:spcAft>
                      </a:pPr>
                      <a:r>
                        <a:rPr lang="en-US" sz="1200" noProof="0">
                          <a:effectLst/>
                          <a:latin typeface="Arial" pitchFamily="34" charset="0"/>
                          <a:ea typeface="Calibri"/>
                          <a:cs typeface="Arial" pitchFamily="34" charset="0"/>
                        </a:rPr>
                        <a:t>1,628</a:t>
                      </a:r>
                    </a:p>
                  </a:txBody>
                  <a:tcPr marL="45720" marR="822960"/>
                </a:tc>
                <a:extLst>
                  <a:ext uri="{0D108BD9-81ED-4DB2-BD59-A6C34878D82A}">
                    <a16:rowId xmlns:a16="http://schemas.microsoft.com/office/drawing/2014/main" val="10002"/>
                  </a:ext>
                </a:extLst>
              </a:tr>
              <a:tr h="0">
                <a:tc>
                  <a:txBody>
                    <a:bodyPr/>
                    <a:lstStyle/>
                    <a:p>
                      <a:pPr marL="0" marR="0">
                        <a:lnSpc>
                          <a:spcPct val="115000"/>
                        </a:lnSpc>
                        <a:spcBef>
                          <a:spcPts val="0"/>
                        </a:spcBef>
                        <a:spcAft>
                          <a:spcPts val="0"/>
                        </a:spcAft>
                      </a:pPr>
                      <a:r>
                        <a:rPr lang="en-US" sz="1200" noProof="0">
                          <a:effectLst/>
                          <a:latin typeface="Arial" pitchFamily="34" charset="0"/>
                          <a:ea typeface="Calibri"/>
                          <a:cs typeface="Arial" pitchFamily="34" charset="0"/>
                        </a:rPr>
                        <a:t>India</a:t>
                      </a:r>
                    </a:p>
                  </a:txBody>
                  <a:tcPr marL="45720" marR="45720"/>
                </a:tc>
                <a:tc>
                  <a:txBody>
                    <a:bodyPr/>
                    <a:lstStyle/>
                    <a:p>
                      <a:pPr marL="0" marR="0" algn="r">
                        <a:lnSpc>
                          <a:spcPct val="115000"/>
                        </a:lnSpc>
                        <a:spcBef>
                          <a:spcPts val="0"/>
                        </a:spcBef>
                        <a:spcAft>
                          <a:spcPts val="0"/>
                        </a:spcAft>
                      </a:pPr>
                      <a:r>
                        <a:rPr lang="en-US" sz="1200" noProof="0">
                          <a:effectLst/>
                          <a:latin typeface="Arial" pitchFamily="34" charset="0"/>
                          <a:ea typeface="Calibri"/>
                          <a:cs typeface="Arial" pitchFamily="34" charset="0"/>
                        </a:rPr>
                        <a:t>1,204</a:t>
                      </a:r>
                    </a:p>
                  </a:txBody>
                  <a:tcPr marL="45720" marR="822960"/>
                </a:tc>
                <a:tc>
                  <a:txBody>
                    <a:bodyPr/>
                    <a:lstStyle/>
                    <a:p>
                      <a:pPr marL="0" marR="0">
                        <a:lnSpc>
                          <a:spcPct val="115000"/>
                        </a:lnSpc>
                        <a:spcBef>
                          <a:spcPts val="0"/>
                        </a:spcBef>
                        <a:spcAft>
                          <a:spcPts val="0"/>
                        </a:spcAft>
                      </a:pPr>
                      <a:r>
                        <a:rPr lang="en-US" sz="1200" noProof="0">
                          <a:effectLst/>
                          <a:latin typeface="Arial" pitchFamily="34" charset="0"/>
                          <a:ea typeface="Calibri"/>
                          <a:cs typeface="Arial" pitchFamily="34" charset="0"/>
                        </a:rPr>
                        <a:t>China</a:t>
                      </a:r>
                    </a:p>
                  </a:txBody>
                  <a:tcPr marL="45720" marR="45720"/>
                </a:tc>
                <a:tc>
                  <a:txBody>
                    <a:bodyPr/>
                    <a:lstStyle/>
                    <a:p>
                      <a:pPr marL="0" marR="0" algn="r">
                        <a:lnSpc>
                          <a:spcPct val="115000"/>
                        </a:lnSpc>
                        <a:spcBef>
                          <a:spcPts val="0"/>
                        </a:spcBef>
                        <a:spcAft>
                          <a:spcPts val="0"/>
                        </a:spcAft>
                      </a:pPr>
                      <a:r>
                        <a:rPr lang="en-US" sz="1200" noProof="0">
                          <a:effectLst/>
                          <a:latin typeface="Arial" pitchFamily="34" charset="0"/>
                          <a:ea typeface="Calibri"/>
                          <a:cs typeface="Arial" pitchFamily="34" charset="0"/>
                        </a:rPr>
                        <a:t>1,437</a:t>
                      </a:r>
                    </a:p>
                  </a:txBody>
                  <a:tcPr marL="45720" marR="822960"/>
                </a:tc>
                <a:extLst>
                  <a:ext uri="{0D108BD9-81ED-4DB2-BD59-A6C34878D82A}">
                    <a16:rowId xmlns:a16="http://schemas.microsoft.com/office/drawing/2014/main" val="10003"/>
                  </a:ext>
                </a:extLst>
              </a:tr>
              <a:tr h="0">
                <a:tc>
                  <a:txBody>
                    <a:bodyPr/>
                    <a:lstStyle/>
                    <a:p>
                      <a:pPr marL="0" marR="0">
                        <a:lnSpc>
                          <a:spcPct val="115000"/>
                        </a:lnSpc>
                        <a:spcBef>
                          <a:spcPts val="0"/>
                        </a:spcBef>
                        <a:spcAft>
                          <a:spcPts val="0"/>
                        </a:spcAft>
                      </a:pPr>
                      <a:r>
                        <a:rPr lang="en-US" sz="1200" noProof="0">
                          <a:effectLst/>
                          <a:latin typeface="Arial" pitchFamily="34" charset="0"/>
                          <a:ea typeface="Calibri"/>
                          <a:cs typeface="Arial" pitchFamily="34" charset="0"/>
                        </a:rPr>
                        <a:t>United States</a:t>
                      </a:r>
                    </a:p>
                  </a:txBody>
                  <a:tcPr marL="45720" marR="45720"/>
                </a:tc>
                <a:tc>
                  <a:txBody>
                    <a:bodyPr/>
                    <a:lstStyle/>
                    <a:p>
                      <a:pPr marL="0" marR="0" algn="r">
                        <a:lnSpc>
                          <a:spcPct val="115000"/>
                        </a:lnSpc>
                        <a:spcBef>
                          <a:spcPts val="0"/>
                        </a:spcBef>
                        <a:spcAft>
                          <a:spcPts val="0"/>
                        </a:spcAft>
                      </a:pPr>
                      <a:r>
                        <a:rPr lang="en-US" sz="1200" noProof="0">
                          <a:effectLst/>
                          <a:latin typeface="Arial" pitchFamily="34" charset="0"/>
                          <a:ea typeface="Calibri"/>
                          <a:cs typeface="Arial" pitchFamily="34" charset="0"/>
                        </a:rPr>
                        <a:t>313</a:t>
                      </a:r>
                    </a:p>
                  </a:txBody>
                  <a:tcPr marL="45720" marR="822960"/>
                </a:tc>
                <a:tc>
                  <a:txBody>
                    <a:bodyPr/>
                    <a:lstStyle/>
                    <a:p>
                      <a:pPr marL="0" marR="0">
                        <a:lnSpc>
                          <a:spcPct val="115000"/>
                        </a:lnSpc>
                        <a:spcBef>
                          <a:spcPts val="0"/>
                        </a:spcBef>
                        <a:spcAft>
                          <a:spcPts val="0"/>
                        </a:spcAft>
                      </a:pPr>
                      <a:r>
                        <a:rPr lang="en-US" sz="1200" noProof="0">
                          <a:effectLst/>
                          <a:latin typeface="Arial" pitchFamily="34" charset="0"/>
                          <a:ea typeface="Calibri"/>
                          <a:cs typeface="Arial" pitchFamily="34" charset="0"/>
                        </a:rPr>
                        <a:t>United States</a:t>
                      </a:r>
                    </a:p>
                  </a:txBody>
                  <a:tcPr marL="45720" marR="45720"/>
                </a:tc>
                <a:tc>
                  <a:txBody>
                    <a:bodyPr/>
                    <a:lstStyle/>
                    <a:p>
                      <a:pPr marL="0" marR="0" algn="r">
                        <a:lnSpc>
                          <a:spcPct val="115000"/>
                        </a:lnSpc>
                        <a:spcBef>
                          <a:spcPts val="0"/>
                        </a:spcBef>
                        <a:spcAft>
                          <a:spcPts val="0"/>
                        </a:spcAft>
                      </a:pPr>
                      <a:r>
                        <a:rPr lang="en-US" sz="1200" noProof="0">
                          <a:effectLst/>
                          <a:latin typeface="Arial" pitchFamily="34" charset="0"/>
                          <a:ea typeface="Calibri"/>
                          <a:cs typeface="Arial" pitchFamily="34" charset="0"/>
                        </a:rPr>
                        <a:t>420</a:t>
                      </a:r>
                    </a:p>
                  </a:txBody>
                  <a:tcPr marL="45720" marR="822960"/>
                </a:tc>
                <a:extLst>
                  <a:ext uri="{0D108BD9-81ED-4DB2-BD59-A6C34878D82A}">
                    <a16:rowId xmlns:a16="http://schemas.microsoft.com/office/drawing/2014/main" val="10004"/>
                  </a:ext>
                </a:extLst>
              </a:tr>
              <a:tr h="0">
                <a:tc>
                  <a:txBody>
                    <a:bodyPr/>
                    <a:lstStyle/>
                    <a:p>
                      <a:pPr marL="0" marR="0">
                        <a:lnSpc>
                          <a:spcPct val="115000"/>
                        </a:lnSpc>
                        <a:spcBef>
                          <a:spcPts val="0"/>
                        </a:spcBef>
                        <a:spcAft>
                          <a:spcPts val="0"/>
                        </a:spcAft>
                      </a:pPr>
                      <a:r>
                        <a:rPr lang="en-US" sz="1200" noProof="0">
                          <a:effectLst/>
                          <a:latin typeface="Arial" pitchFamily="34" charset="0"/>
                          <a:ea typeface="Calibri"/>
                          <a:cs typeface="Arial" pitchFamily="34" charset="0"/>
                        </a:rPr>
                        <a:t>Indonesia</a:t>
                      </a:r>
                    </a:p>
                  </a:txBody>
                  <a:tcPr marL="45720" marR="45720"/>
                </a:tc>
                <a:tc>
                  <a:txBody>
                    <a:bodyPr/>
                    <a:lstStyle/>
                    <a:p>
                      <a:pPr marL="0" marR="0" algn="r">
                        <a:lnSpc>
                          <a:spcPct val="115000"/>
                        </a:lnSpc>
                        <a:spcBef>
                          <a:spcPts val="0"/>
                        </a:spcBef>
                        <a:spcAft>
                          <a:spcPts val="0"/>
                        </a:spcAft>
                      </a:pPr>
                      <a:r>
                        <a:rPr lang="en-US" sz="1200" noProof="0">
                          <a:effectLst/>
                          <a:latin typeface="Arial" pitchFamily="34" charset="0"/>
                          <a:ea typeface="Calibri"/>
                          <a:cs typeface="Arial" pitchFamily="34" charset="0"/>
                        </a:rPr>
                        <a:t>240</a:t>
                      </a:r>
                    </a:p>
                  </a:txBody>
                  <a:tcPr marL="45720" marR="822960"/>
                </a:tc>
                <a:tc>
                  <a:txBody>
                    <a:bodyPr/>
                    <a:lstStyle/>
                    <a:p>
                      <a:pPr marL="0" marR="0">
                        <a:lnSpc>
                          <a:spcPct val="115000"/>
                        </a:lnSpc>
                        <a:spcBef>
                          <a:spcPts val="0"/>
                        </a:spcBef>
                        <a:spcAft>
                          <a:spcPts val="0"/>
                        </a:spcAft>
                      </a:pPr>
                      <a:r>
                        <a:rPr lang="en-US" sz="1200" noProof="0" dirty="0">
                          <a:effectLst/>
                          <a:latin typeface="Arial" pitchFamily="34" charset="0"/>
                          <a:ea typeface="Calibri"/>
                          <a:cs typeface="Arial" pitchFamily="34" charset="0"/>
                        </a:rPr>
                        <a:t>Nigeria</a:t>
                      </a:r>
                    </a:p>
                  </a:txBody>
                  <a:tcPr marL="45720" marR="45720"/>
                </a:tc>
                <a:tc>
                  <a:txBody>
                    <a:bodyPr/>
                    <a:lstStyle/>
                    <a:p>
                      <a:pPr marL="0" marR="0" algn="r">
                        <a:lnSpc>
                          <a:spcPct val="115000"/>
                        </a:lnSpc>
                        <a:spcBef>
                          <a:spcPts val="0"/>
                        </a:spcBef>
                        <a:spcAft>
                          <a:spcPts val="0"/>
                        </a:spcAft>
                      </a:pPr>
                      <a:r>
                        <a:rPr lang="en-US" sz="1200" noProof="0">
                          <a:effectLst/>
                          <a:latin typeface="Arial" pitchFamily="34" charset="0"/>
                          <a:ea typeface="Calibri"/>
                          <a:cs typeface="Arial" pitchFamily="34" charset="0"/>
                        </a:rPr>
                        <a:t>299</a:t>
                      </a:r>
                    </a:p>
                  </a:txBody>
                  <a:tcPr marL="45720" marR="822960"/>
                </a:tc>
                <a:extLst>
                  <a:ext uri="{0D108BD9-81ED-4DB2-BD59-A6C34878D82A}">
                    <a16:rowId xmlns:a16="http://schemas.microsoft.com/office/drawing/2014/main" val="10005"/>
                  </a:ext>
                </a:extLst>
              </a:tr>
              <a:tr h="0">
                <a:tc>
                  <a:txBody>
                    <a:bodyPr/>
                    <a:lstStyle/>
                    <a:p>
                      <a:pPr marL="0" marR="0">
                        <a:lnSpc>
                          <a:spcPct val="115000"/>
                        </a:lnSpc>
                        <a:spcBef>
                          <a:spcPts val="0"/>
                        </a:spcBef>
                        <a:spcAft>
                          <a:spcPts val="0"/>
                        </a:spcAft>
                      </a:pPr>
                      <a:r>
                        <a:rPr lang="en-US" sz="1200" noProof="0">
                          <a:effectLst/>
                          <a:latin typeface="Arial" pitchFamily="34" charset="0"/>
                          <a:ea typeface="Calibri"/>
                          <a:cs typeface="Arial" pitchFamily="34" charset="0"/>
                        </a:rPr>
                        <a:t>Brazil</a:t>
                      </a:r>
                    </a:p>
                  </a:txBody>
                  <a:tcPr marL="45720" marR="45720"/>
                </a:tc>
                <a:tc>
                  <a:txBody>
                    <a:bodyPr/>
                    <a:lstStyle/>
                    <a:p>
                      <a:pPr marL="0" marR="0" algn="r">
                        <a:lnSpc>
                          <a:spcPct val="115000"/>
                        </a:lnSpc>
                        <a:spcBef>
                          <a:spcPts val="0"/>
                        </a:spcBef>
                        <a:spcAft>
                          <a:spcPts val="0"/>
                        </a:spcAft>
                      </a:pPr>
                      <a:r>
                        <a:rPr lang="en-US" sz="1200" noProof="0">
                          <a:effectLst/>
                          <a:latin typeface="Arial" pitchFamily="34" charset="0"/>
                          <a:ea typeface="Calibri"/>
                          <a:cs typeface="Arial" pitchFamily="34" charset="0"/>
                        </a:rPr>
                        <a:t>203</a:t>
                      </a:r>
                    </a:p>
                  </a:txBody>
                  <a:tcPr marL="45720" marR="822960"/>
                </a:tc>
                <a:tc>
                  <a:txBody>
                    <a:bodyPr/>
                    <a:lstStyle/>
                    <a:p>
                      <a:pPr marL="0" marR="0">
                        <a:lnSpc>
                          <a:spcPct val="115000"/>
                        </a:lnSpc>
                        <a:spcBef>
                          <a:spcPts val="0"/>
                        </a:spcBef>
                        <a:spcAft>
                          <a:spcPts val="0"/>
                        </a:spcAft>
                      </a:pPr>
                      <a:r>
                        <a:rPr lang="en-US" sz="1200" noProof="0">
                          <a:effectLst/>
                          <a:latin typeface="Arial" pitchFamily="34" charset="0"/>
                          <a:ea typeface="Calibri"/>
                          <a:cs typeface="Arial" pitchFamily="34" charset="0"/>
                        </a:rPr>
                        <a:t>Pakistan</a:t>
                      </a:r>
                    </a:p>
                  </a:txBody>
                  <a:tcPr marL="45720" marR="45720"/>
                </a:tc>
                <a:tc>
                  <a:txBody>
                    <a:bodyPr/>
                    <a:lstStyle/>
                    <a:p>
                      <a:pPr marL="0" marR="0" algn="r">
                        <a:lnSpc>
                          <a:spcPct val="115000"/>
                        </a:lnSpc>
                        <a:spcBef>
                          <a:spcPts val="0"/>
                        </a:spcBef>
                        <a:spcAft>
                          <a:spcPts val="0"/>
                        </a:spcAft>
                      </a:pPr>
                      <a:r>
                        <a:rPr lang="en-US" sz="1200" noProof="0">
                          <a:effectLst/>
                          <a:latin typeface="Arial" pitchFamily="34" charset="0"/>
                          <a:ea typeface="Calibri"/>
                          <a:cs typeface="Arial" pitchFamily="34" charset="0"/>
                        </a:rPr>
                        <a:t>295</a:t>
                      </a:r>
                    </a:p>
                  </a:txBody>
                  <a:tcPr marL="45720" marR="822960"/>
                </a:tc>
                <a:extLst>
                  <a:ext uri="{0D108BD9-81ED-4DB2-BD59-A6C34878D82A}">
                    <a16:rowId xmlns:a16="http://schemas.microsoft.com/office/drawing/2014/main" val="10006"/>
                  </a:ext>
                </a:extLst>
              </a:tr>
              <a:tr h="0">
                <a:tc>
                  <a:txBody>
                    <a:bodyPr/>
                    <a:lstStyle/>
                    <a:p>
                      <a:pPr marL="0" marR="0">
                        <a:lnSpc>
                          <a:spcPct val="115000"/>
                        </a:lnSpc>
                        <a:spcBef>
                          <a:spcPts val="0"/>
                        </a:spcBef>
                        <a:spcAft>
                          <a:spcPts val="0"/>
                        </a:spcAft>
                      </a:pPr>
                      <a:r>
                        <a:rPr lang="en-US" sz="1200" noProof="0">
                          <a:effectLst/>
                          <a:latin typeface="Arial" pitchFamily="34" charset="0"/>
                          <a:ea typeface="Calibri"/>
                          <a:cs typeface="Arial" pitchFamily="34" charset="0"/>
                        </a:rPr>
                        <a:t>Pakistan</a:t>
                      </a:r>
                    </a:p>
                  </a:txBody>
                  <a:tcPr marL="45720" marR="45720"/>
                </a:tc>
                <a:tc>
                  <a:txBody>
                    <a:bodyPr/>
                    <a:lstStyle/>
                    <a:p>
                      <a:pPr marL="0" marR="0" algn="r">
                        <a:lnSpc>
                          <a:spcPct val="115000"/>
                        </a:lnSpc>
                        <a:spcBef>
                          <a:spcPts val="0"/>
                        </a:spcBef>
                        <a:spcAft>
                          <a:spcPts val="0"/>
                        </a:spcAft>
                      </a:pPr>
                      <a:r>
                        <a:rPr lang="en-US" sz="1200" noProof="0">
                          <a:effectLst/>
                          <a:latin typeface="Arial" pitchFamily="34" charset="0"/>
                          <a:ea typeface="Calibri"/>
                          <a:cs typeface="Arial" pitchFamily="34" charset="0"/>
                        </a:rPr>
                        <a:t>178</a:t>
                      </a:r>
                    </a:p>
                  </a:txBody>
                  <a:tcPr marL="45720" marR="822960"/>
                </a:tc>
                <a:tc>
                  <a:txBody>
                    <a:bodyPr/>
                    <a:lstStyle/>
                    <a:p>
                      <a:pPr marL="0" marR="0">
                        <a:lnSpc>
                          <a:spcPct val="115000"/>
                        </a:lnSpc>
                        <a:spcBef>
                          <a:spcPts val="0"/>
                        </a:spcBef>
                        <a:spcAft>
                          <a:spcPts val="0"/>
                        </a:spcAft>
                      </a:pPr>
                      <a:r>
                        <a:rPr lang="en-US" sz="1200" noProof="0">
                          <a:effectLst/>
                          <a:latin typeface="Arial" pitchFamily="34" charset="0"/>
                          <a:ea typeface="Calibri"/>
                          <a:cs typeface="Arial" pitchFamily="34" charset="0"/>
                        </a:rPr>
                        <a:t>Indonesia</a:t>
                      </a:r>
                    </a:p>
                  </a:txBody>
                  <a:tcPr marL="45720" marR="45720"/>
                </a:tc>
                <a:tc>
                  <a:txBody>
                    <a:bodyPr/>
                    <a:lstStyle/>
                    <a:p>
                      <a:pPr marL="0" marR="0" algn="r">
                        <a:lnSpc>
                          <a:spcPct val="115000"/>
                        </a:lnSpc>
                        <a:spcBef>
                          <a:spcPts val="0"/>
                        </a:spcBef>
                        <a:spcAft>
                          <a:spcPts val="0"/>
                        </a:spcAft>
                      </a:pPr>
                      <a:r>
                        <a:rPr lang="en-US" sz="1200" noProof="0">
                          <a:effectLst/>
                          <a:latin typeface="Arial" pitchFamily="34" charset="0"/>
                          <a:ea typeface="Calibri"/>
                          <a:cs typeface="Arial" pitchFamily="34" charset="0"/>
                        </a:rPr>
                        <a:t>285</a:t>
                      </a:r>
                    </a:p>
                  </a:txBody>
                  <a:tcPr marL="45720" marR="822960"/>
                </a:tc>
                <a:extLst>
                  <a:ext uri="{0D108BD9-81ED-4DB2-BD59-A6C34878D82A}">
                    <a16:rowId xmlns:a16="http://schemas.microsoft.com/office/drawing/2014/main" val="10007"/>
                  </a:ext>
                </a:extLst>
              </a:tr>
              <a:tr h="0">
                <a:tc>
                  <a:txBody>
                    <a:bodyPr/>
                    <a:lstStyle/>
                    <a:p>
                      <a:pPr marL="0" marR="0">
                        <a:lnSpc>
                          <a:spcPct val="115000"/>
                        </a:lnSpc>
                        <a:spcBef>
                          <a:spcPts val="0"/>
                        </a:spcBef>
                        <a:spcAft>
                          <a:spcPts val="0"/>
                        </a:spcAft>
                      </a:pPr>
                      <a:r>
                        <a:rPr lang="en-US" sz="1200" noProof="0">
                          <a:effectLst/>
                          <a:latin typeface="Arial" pitchFamily="34" charset="0"/>
                          <a:ea typeface="Calibri"/>
                          <a:cs typeface="Arial" pitchFamily="34" charset="0"/>
                        </a:rPr>
                        <a:t>Bangladesh</a:t>
                      </a:r>
                    </a:p>
                  </a:txBody>
                  <a:tcPr marL="45720" marR="45720"/>
                </a:tc>
                <a:tc>
                  <a:txBody>
                    <a:bodyPr/>
                    <a:lstStyle/>
                    <a:p>
                      <a:pPr marL="0" marR="0" algn="r">
                        <a:lnSpc>
                          <a:spcPct val="115000"/>
                        </a:lnSpc>
                        <a:spcBef>
                          <a:spcPts val="0"/>
                        </a:spcBef>
                        <a:spcAft>
                          <a:spcPts val="0"/>
                        </a:spcAft>
                      </a:pPr>
                      <a:r>
                        <a:rPr lang="en-US" sz="1200" noProof="0">
                          <a:effectLst/>
                          <a:latin typeface="Arial" pitchFamily="34" charset="0"/>
                          <a:ea typeface="Calibri"/>
                          <a:cs typeface="Arial" pitchFamily="34" charset="0"/>
                        </a:rPr>
                        <a:t>159</a:t>
                      </a:r>
                    </a:p>
                  </a:txBody>
                  <a:tcPr marL="45720" marR="822960"/>
                </a:tc>
                <a:tc>
                  <a:txBody>
                    <a:bodyPr/>
                    <a:lstStyle/>
                    <a:p>
                      <a:pPr marL="0" marR="0">
                        <a:lnSpc>
                          <a:spcPct val="115000"/>
                        </a:lnSpc>
                        <a:spcBef>
                          <a:spcPts val="0"/>
                        </a:spcBef>
                        <a:spcAft>
                          <a:spcPts val="0"/>
                        </a:spcAft>
                      </a:pPr>
                      <a:r>
                        <a:rPr lang="en-US" sz="1200" noProof="0">
                          <a:effectLst/>
                          <a:latin typeface="Arial" pitchFamily="34" charset="0"/>
                          <a:ea typeface="Calibri"/>
                          <a:cs typeface="Arial" pitchFamily="34" charset="0"/>
                        </a:rPr>
                        <a:t>Bangladesh</a:t>
                      </a:r>
                    </a:p>
                  </a:txBody>
                  <a:tcPr marL="45720" marR="45720"/>
                </a:tc>
                <a:tc>
                  <a:txBody>
                    <a:bodyPr/>
                    <a:lstStyle/>
                    <a:p>
                      <a:pPr marL="0" marR="0" algn="r">
                        <a:lnSpc>
                          <a:spcPct val="115000"/>
                        </a:lnSpc>
                        <a:spcBef>
                          <a:spcPts val="0"/>
                        </a:spcBef>
                        <a:spcAft>
                          <a:spcPts val="0"/>
                        </a:spcAft>
                      </a:pPr>
                      <a:r>
                        <a:rPr lang="en-US" sz="1200" noProof="0">
                          <a:effectLst/>
                          <a:latin typeface="Arial" pitchFamily="34" charset="0"/>
                          <a:ea typeface="Calibri"/>
                          <a:cs typeface="Arial" pitchFamily="34" charset="0"/>
                        </a:rPr>
                        <a:t>231</a:t>
                      </a:r>
                    </a:p>
                  </a:txBody>
                  <a:tcPr marL="45720" marR="822960"/>
                </a:tc>
                <a:extLst>
                  <a:ext uri="{0D108BD9-81ED-4DB2-BD59-A6C34878D82A}">
                    <a16:rowId xmlns:a16="http://schemas.microsoft.com/office/drawing/2014/main" val="10008"/>
                  </a:ext>
                </a:extLst>
              </a:tr>
              <a:tr h="0">
                <a:tc>
                  <a:txBody>
                    <a:bodyPr/>
                    <a:lstStyle/>
                    <a:p>
                      <a:pPr marL="0" marR="0">
                        <a:lnSpc>
                          <a:spcPct val="115000"/>
                        </a:lnSpc>
                        <a:spcBef>
                          <a:spcPts val="0"/>
                        </a:spcBef>
                        <a:spcAft>
                          <a:spcPts val="0"/>
                        </a:spcAft>
                      </a:pPr>
                      <a:r>
                        <a:rPr lang="en-US" sz="1200" noProof="0">
                          <a:effectLst/>
                          <a:latin typeface="Arial" pitchFamily="34" charset="0"/>
                          <a:ea typeface="Calibri"/>
                          <a:cs typeface="Arial" pitchFamily="34" charset="0"/>
                        </a:rPr>
                        <a:t>Nigeria</a:t>
                      </a:r>
                    </a:p>
                  </a:txBody>
                  <a:tcPr marL="45720" marR="45720"/>
                </a:tc>
                <a:tc>
                  <a:txBody>
                    <a:bodyPr/>
                    <a:lstStyle/>
                    <a:p>
                      <a:pPr marL="0" marR="0" algn="r">
                        <a:lnSpc>
                          <a:spcPct val="115000"/>
                        </a:lnSpc>
                        <a:spcBef>
                          <a:spcPts val="0"/>
                        </a:spcBef>
                        <a:spcAft>
                          <a:spcPts val="0"/>
                        </a:spcAft>
                      </a:pPr>
                      <a:r>
                        <a:rPr lang="en-US" sz="1200" noProof="0">
                          <a:effectLst/>
                          <a:latin typeface="Arial" pitchFamily="34" charset="0"/>
                          <a:ea typeface="Calibri"/>
                          <a:cs typeface="Arial" pitchFamily="34" charset="0"/>
                        </a:rPr>
                        <a:t>155</a:t>
                      </a:r>
                    </a:p>
                  </a:txBody>
                  <a:tcPr marL="45720" marR="822960"/>
                </a:tc>
                <a:tc>
                  <a:txBody>
                    <a:bodyPr/>
                    <a:lstStyle/>
                    <a:p>
                      <a:pPr marL="0" marR="0">
                        <a:lnSpc>
                          <a:spcPct val="115000"/>
                        </a:lnSpc>
                        <a:spcBef>
                          <a:spcPts val="0"/>
                        </a:spcBef>
                        <a:spcAft>
                          <a:spcPts val="0"/>
                        </a:spcAft>
                      </a:pPr>
                      <a:r>
                        <a:rPr lang="en-US" sz="1200" noProof="0">
                          <a:effectLst/>
                          <a:latin typeface="Arial" pitchFamily="34" charset="0"/>
                          <a:ea typeface="Calibri"/>
                          <a:cs typeface="Arial" pitchFamily="34" charset="0"/>
                        </a:rPr>
                        <a:t>Brazil</a:t>
                      </a:r>
                    </a:p>
                  </a:txBody>
                  <a:tcPr marL="45720" marR="45720"/>
                </a:tc>
                <a:tc>
                  <a:txBody>
                    <a:bodyPr/>
                    <a:lstStyle/>
                    <a:p>
                      <a:pPr marL="0" marR="0" algn="r">
                        <a:lnSpc>
                          <a:spcPct val="115000"/>
                        </a:lnSpc>
                        <a:spcBef>
                          <a:spcPts val="0"/>
                        </a:spcBef>
                        <a:spcAft>
                          <a:spcPts val="0"/>
                        </a:spcAft>
                      </a:pPr>
                      <a:r>
                        <a:rPr lang="en-US" sz="1200" noProof="0">
                          <a:effectLst/>
                          <a:latin typeface="Arial" pitchFamily="34" charset="0"/>
                          <a:ea typeface="Calibri"/>
                          <a:cs typeface="Arial" pitchFamily="34" charset="0"/>
                        </a:rPr>
                        <a:t>220</a:t>
                      </a:r>
                    </a:p>
                  </a:txBody>
                  <a:tcPr marL="45720" marR="822960"/>
                </a:tc>
                <a:extLst>
                  <a:ext uri="{0D108BD9-81ED-4DB2-BD59-A6C34878D82A}">
                    <a16:rowId xmlns:a16="http://schemas.microsoft.com/office/drawing/2014/main" val="10009"/>
                  </a:ext>
                </a:extLst>
              </a:tr>
              <a:tr h="0">
                <a:tc>
                  <a:txBody>
                    <a:bodyPr/>
                    <a:lstStyle/>
                    <a:p>
                      <a:pPr marL="0" marR="0">
                        <a:lnSpc>
                          <a:spcPct val="115000"/>
                        </a:lnSpc>
                        <a:spcBef>
                          <a:spcPts val="0"/>
                        </a:spcBef>
                        <a:spcAft>
                          <a:spcPts val="0"/>
                        </a:spcAft>
                      </a:pPr>
                      <a:r>
                        <a:rPr lang="en-US" sz="1200" noProof="0">
                          <a:effectLst/>
                          <a:latin typeface="Arial" pitchFamily="34" charset="0"/>
                          <a:ea typeface="Calibri"/>
                          <a:cs typeface="Arial" pitchFamily="34" charset="0"/>
                        </a:rPr>
                        <a:t>Russia</a:t>
                      </a:r>
                    </a:p>
                  </a:txBody>
                  <a:tcPr marL="45720" marR="45720"/>
                </a:tc>
                <a:tc>
                  <a:txBody>
                    <a:bodyPr/>
                    <a:lstStyle/>
                    <a:p>
                      <a:pPr marL="0" marR="0" algn="r">
                        <a:lnSpc>
                          <a:spcPct val="115000"/>
                        </a:lnSpc>
                        <a:spcBef>
                          <a:spcPts val="0"/>
                        </a:spcBef>
                        <a:spcAft>
                          <a:spcPts val="0"/>
                        </a:spcAft>
                      </a:pPr>
                      <a:r>
                        <a:rPr lang="en-US" sz="1200" noProof="0">
                          <a:effectLst/>
                          <a:latin typeface="Arial" pitchFamily="34" charset="0"/>
                          <a:ea typeface="Calibri"/>
                          <a:cs typeface="Arial" pitchFamily="34" charset="0"/>
                        </a:rPr>
                        <a:t>142</a:t>
                      </a:r>
                    </a:p>
                  </a:txBody>
                  <a:tcPr marL="45720" marR="822960"/>
                </a:tc>
                <a:tc>
                  <a:txBody>
                    <a:bodyPr/>
                    <a:lstStyle/>
                    <a:p>
                      <a:pPr marL="0" marR="0">
                        <a:lnSpc>
                          <a:spcPct val="115000"/>
                        </a:lnSpc>
                        <a:spcBef>
                          <a:spcPts val="0"/>
                        </a:spcBef>
                        <a:spcAft>
                          <a:spcPts val="0"/>
                        </a:spcAft>
                      </a:pPr>
                      <a:r>
                        <a:rPr lang="en-US" sz="1200" noProof="0">
                          <a:effectLst/>
                          <a:latin typeface="Arial" pitchFamily="34" charset="0"/>
                          <a:ea typeface="Calibri"/>
                          <a:cs typeface="Arial" pitchFamily="34" charset="0"/>
                        </a:rPr>
                        <a:t>Dem. Rep. of Congo</a:t>
                      </a:r>
                    </a:p>
                  </a:txBody>
                  <a:tcPr marL="45720" marR="45720"/>
                </a:tc>
                <a:tc>
                  <a:txBody>
                    <a:bodyPr/>
                    <a:lstStyle/>
                    <a:p>
                      <a:pPr marL="0" marR="0" algn="r">
                        <a:lnSpc>
                          <a:spcPct val="115000"/>
                        </a:lnSpc>
                        <a:spcBef>
                          <a:spcPts val="0"/>
                        </a:spcBef>
                        <a:spcAft>
                          <a:spcPts val="0"/>
                        </a:spcAft>
                      </a:pPr>
                      <a:r>
                        <a:rPr lang="en-US" sz="1200" noProof="0" dirty="0">
                          <a:effectLst/>
                          <a:latin typeface="Arial" pitchFamily="34" charset="0"/>
                          <a:ea typeface="Calibri"/>
                          <a:cs typeface="Arial" pitchFamily="34" charset="0"/>
                        </a:rPr>
                        <a:t>183</a:t>
                      </a:r>
                    </a:p>
                  </a:txBody>
                  <a:tcPr marL="45720" marR="822960"/>
                </a:tc>
                <a:extLst>
                  <a:ext uri="{0D108BD9-81ED-4DB2-BD59-A6C34878D82A}">
                    <a16:rowId xmlns:a16="http://schemas.microsoft.com/office/drawing/2014/main" val="10010"/>
                  </a:ext>
                </a:extLst>
              </a:tr>
            </a:tbl>
          </a:graphicData>
        </a:graphic>
      </p:graphicFrame>
      <p:sp>
        <p:nvSpPr>
          <p:cNvPr id="6" name="Content Placeholder 2"/>
          <p:cNvSpPr txBox="1"/>
          <p:nvPr/>
        </p:nvSpPr>
        <p:spPr>
          <a:xfrm>
            <a:off x="755576" y="4667683"/>
            <a:ext cx="3528392" cy="261610"/>
          </a:xfrm>
          <a:prstGeom prst="rect">
            <a:avLst/>
          </a:prstGeom>
          <a:noFill/>
        </p:spPr>
        <p:txBody>
          <a:bodyPr wrap="square" rtlCol="0">
            <a:spAutoFit/>
          </a:bodyPr>
          <a:lstStyle/>
          <a:p>
            <a:r>
              <a:rPr lang="en-US" sz="1100">
                <a:solidFill>
                  <a:schemeClr val="tx1"/>
                </a:solidFill>
              </a:rPr>
              <a:t>SOURCE: Data from the U.S. Census Bureau, 2012.</a:t>
            </a:r>
          </a:p>
        </p:txBody>
      </p:sp>
      <p:sp>
        <p:nvSpPr>
          <p:cNvPr id="4" name="Content Placeholder 3"/>
          <p:cNvSpPr>
            <a:spLocks noGrp="1"/>
          </p:cNvSpPr>
          <p:nvPr>
            <p:ph type="body" idx="4294967295"/>
          </p:nvPr>
        </p:nvSpPr>
        <p:spPr>
          <a:xfrm>
            <a:off x="395716" y="4864600"/>
            <a:ext cx="8352748" cy="1719361"/>
          </a:xfrm>
        </p:spPr>
        <p:txBody>
          <a:bodyPr/>
          <a:lstStyle/>
          <a:p>
            <a:pPr rtl="0" fontAlgn="base">
              <a:spcBef>
                <a:spcPts val="500"/>
              </a:spcBef>
            </a:pPr>
            <a:r>
              <a:rPr lang="en-US" sz="2600" b="1">
                <a:solidFill>
                  <a:srgbClr val="000000"/>
                </a:solidFill>
                <a:effectLst/>
              </a:rPr>
              <a:t>Life span </a:t>
            </a:r>
            <a:r>
              <a:rPr lang="en-US" sz="2600">
                <a:solidFill>
                  <a:srgbClr val="000000"/>
                </a:solidFill>
                <a:effectLst/>
              </a:rPr>
              <a:t>is the oldest age to which a species is known to survive.</a:t>
            </a:r>
            <a:endParaRPr lang="en-US" sz="2600">
              <a:effectLst/>
            </a:endParaRPr>
          </a:p>
          <a:p>
            <a:pPr rtl="0" fontAlgn="base">
              <a:spcBef>
                <a:spcPts val="500"/>
              </a:spcBef>
            </a:pPr>
            <a:r>
              <a:rPr lang="en-US" sz="2600" b="1">
                <a:solidFill>
                  <a:srgbClr val="000000"/>
                </a:solidFill>
                <a:effectLst/>
              </a:rPr>
              <a:t>Life expectancy </a:t>
            </a:r>
            <a:r>
              <a:rPr lang="en-US" sz="2600">
                <a:solidFill>
                  <a:srgbClr val="000000"/>
                </a:solidFill>
                <a:effectLst/>
              </a:rPr>
              <a:t>is the average age that a newborn infant can expect to attain in any given society.</a:t>
            </a:r>
            <a:endParaRPr lang="en-US" sz="260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992173" y="479080"/>
            <a:ext cx="7158067" cy="736722"/>
          </a:xfrm>
        </p:spPr>
        <p:txBody>
          <a:bodyPr/>
          <a:lstStyle/>
          <a:p>
            <a:pPr rtl="0" fontAlgn="base"/>
            <a:r>
              <a:rPr lang="en-US" sz="3600" b="1" kern="1200" dirty="0">
                <a:solidFill>
                  <a:srgbClr val="000000"/>
                </a:solidFill>
                <a:effectLst/>
                <a:latin typeface="Calibri"/>
                <a:ea typeface="MS Gothic"/>
                <a:cs typeface="MS Gothic"/>
              </a:rPr>
              <a:t>Life Expectancy is Related to Income</a:t>
            </a:r>
            <a:endParaRPr lang="en-US" dirty="0"/>
          </a:p>
        </p:txBody>
      </p:sp>
      <p:pic>
        <p:nvPicPr>
          <p:cNvPr id="2" name="Picture 1" descr="As incomes rise, so does life expectancy up to about $4,000 (U.S.). Above that amount the curve levels off. Some countries, such as South Africa and Russia, have far lower life expectancies than their GDP would suggest. Jordan, on the other hand, which has only one-tenth the per capita GDP of the United States, actually has a higher life expectanc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196752"/>
            <a:ext cx="7493401" cy="5197984"/>
          </a:xfrm>
          <a:prstGeom prst="rect">
            <a:avLst/>
          </a:prstGeom>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808021" y="282665"/>
            <a:ext cx="5526370" cy="1130111"/>
          </a:xfrm>
        </p:spPr>
        <p:txBody>
          <a:bodyPr/>
          <a:lstStyle/>
          <a:p>
            <a:pPr rtl="0" fontAlgn="base"/>
            <a:r>
              <a:rPr lang="en-US" sz="3600" b="1" kern="1200" dirty="0">
                <a:solidFill>
                  <a:srgbClr val="000000"/>
                </a:solidFill>
                <a:effectLst/>
                <a:latin typeface="Calibri"/>
                <a:ea typeface="MS Gothic"/>
                <a:cs typeface="MS Gothic"/>
              </a:rPr>
              <a:t>Living Longer has Profound </a:t>
            </a:r>
            <a:br>
              <a:rPr lang="en-US" sz="3600" b="1" kern="1200" dirty="0">
                <a:solidFill>
                  <a:srgbClr val="000000"/>
                </a:solidFill>
                <a:effectLst/>
                <a:latin typeface="Calibri"/>
                <a:ea typeface="MS Gothic"/>
                <a:cs typeface="MS Gothic"/>
              </a:rPr>
            </a:br>
            <a:r>
              <a:rPr lang="en-US" sz="3600" b="1" kern="1200" dirty="0">
                <a:solidFill>
                  <a:srgbClr val="000000"/>
                </a:solidFill>
                <a:effectLst/>
                <a:latin typeface="Calibri"/>
                <a:ea typeface="MS Gothic"/>
                <a:cs typeface="MS Gothic"/>
              </a:rPr>
              <a:t>Social Implications</a:t>
            </a:r>
            <a:endParaRPr lang="en-US" dirty="0"/>
          </a:p>
        </p:txBody>
      </p:sp>
      <p:sp>
        <p:nvSpPr>
          <p:cNvPr id="3" name="Content Placeholder 2"/>
          <p:cNvSpPr>
            <a:spLocks noGrp="1"/>
          </p:cNvSpPr>
          <p:nvPr>
            <p:ph type="body" idx="4294967295"/>
          </p:nvPr>
        </p:nvSpPr>
        <p:spPr>
          <a:xfrm>
            <a:off x="483310" y="1597269"/>
            <a:ext cx="8254616" cy="4759081"/>
          </a:xfrm>
        </p:spPr>
        <p:txBody>
          <a:bodyPr/>
          <a:lstStyle/>
          <a:p>
            <a:pPr marL="338328" indent="-338328" rtl="0" fontAlgn="base"/>
            <a:r>
              <a:rPr lang="en-US" sz="2800" b="1" dirty="0">
                <a:solidFill>
                  <a:srgbClr val="000000"/>
                </a:solidFill>
                <a:effectLst/>
              </a:rPr>
              <a:t>Age class histograms</a:t>
            </a:r>
            <a:r>
              <a:rPr lang="en-US" sz="2800" dirty="0">
                <a:solidFill>
                  <a:srgbClr val="000000"/>
                </a:solidFill>
                <a:effectLst/>
              </a:rPr>
              <a:t> can show differences between different ages of people in a population and illustrate the social implications of population growth. </a:t>
            </a:r>
            <a:endParaRPr lang="en-US" sz="2800" dirty="0">
              <a:effectLst/>
            </a:endParaRPr>
          </a:p>
          <a:p>
            <a:pPr marL="338328" indent="-338328" rtl="0" fontAlgn="base"/>
            <a:r>
              <a:rPr lang="en-US" sz="2800" dirty="0">
                <a:solidFill>
                  <a:srgbClr val="000000"/>
                </a:solidFill>
                <a:effectLst/>
              </a:rPr>
              <a:t>These histograms can be used to determine the</a:t>
            </a:r>
            <a:r>
              <a:rPr lang="en-US" sz="2800" b="1" dirty="0">
                <a:solidFill>
                  <a:srgbClr val="000000"/>
                </a:solidFill>
                <a:effectLst/>
              </a:rPr>
              <a:t> dependency ratio</a:t>
            </a:r>
            <a:r>
              <a:rPr lang="en-US" sz="2800" dirty="0">
                <a:solidFill>
                  <a:srgbClr val="000000"/>
                </a:solidFill>
                <a:effectLst/>
              </a:rPr>
              <a:t>,</a:t>
            </a:r>
            <a:r>
              <a:rPr lang="en-US" sz="2800" b="1" dirty="0">
                <a:solidFill>
                  <a:srgbClr val="000000"/>
                </a:solidFill>
                <a:effectLst/>
              </a:rPr>
              <a:t> </a:t>
            </a:r>
            <a:r>
              <a:rPr lang="en-US" sz="2800" dirty="0">
                <a:solidFill>
                  <a:srgbClr val="000000"/>
                </a:solidFill>
                <a:effectLst/>
              </a:rPr>
              <a:t>the number of nonworking compared with working individuals in a population.</a:t>
            </a:r>
            <a:endParaRPr lang="en-US" sz="2800" dirty="0">
              <a:effectLst/>
            </a:endParaRPr>
          </a:p>
          <a:p>
            <a:pPr marL="338328" indent="-338328" rtl="0" fontAlgn="base"/>
            <a:r>
              <a:rPr lang="en-US" sz="2800" dirty="0">
                <a:solidFill>
                  <a:srgbClr val="000000"/>
                </a:solidFill>
                <a:effectLst/>
              </a:rPr>
              <a:t>In Niger, for example, each working person supports a high number of children. In the United States, by contrast, a declining working population is now supporting an ever larger number of retired persons.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2320702" y="351706"/>
            <a:ext cx="4484264" cy="634576"/>
          </a:xfrm>
        </p:spPr>
        <p:txBody>
          <a:bodyPr/>
          <a:lstStyle/>
          <a:p>
            <a:pPr rtl="0" fontAlgn="base"/>
            <a:r>
              <a:rPr lang="en-US" sz="3600" b="1" kern="1200" dirty="0">
                <a:solidFill>
                  <a:srgbClr val="000000"/>
                </a:solidFill>
                <a:effectLst/>
                <a:latin typeface="Calibri"/>
                <a:ea typeface="MS Gothic"/>
                <a:cs typeface="MS Gothic"/>
              </a:rPr>
              <a:t>Age Class Histograms</a:t>
            </a:r>
            <a:endParaRPr lang="en-US" dirty="0"/>
          </a:p>
        </p:txBody>
      </p:sp>
      <p:pic>
        <p:nvPicPr>
          <p:cNvPr id="2" name="Picture 1" descr="The shape of each age-class histogram is distinctive for a population that is rapidly growing (Niger), stable (Sweden), or declining (Singapore). Horizontal bars represent the percentage of the country’s population in consecutive age classes (0–5 yrs., 6–10 yrs., etc.). The pyramid has a wide base in a rapidly growing population, a wide middle in a declining population, and roughly equal-size age groups in a stable popula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14" y="1628800"/>
            <a:ext cx="8898657" cy="4599696"/>
          </a:xfrm>
          <a:prstGeom prst="rect">
            <a:avLst/>
          </a:prstGeom>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20234" y="495722"/>
            <a:ext cx="7301944" cy="707975"/>
          </a:xfrm>
        </p:spPr>
        <p:txBody>
          <a:bodyPr/>
          <a:lstStyle/>
          <a:p>
            <a:pPr rtl="0" fontAlgn="base"/>
            <a:r>
              <a:rPr lang="en-US" sz="3600" b="1" kern="1200" dirty="0">
                <a:solidFill>
                  <a:srgbClr val="000000"/>
                </a:solidFill>
                <a:effectLst/>
                <a:latin typeface="Calibri"/>
                <a:ea typeface="MS Gothic"/>
                <a:cs typeface="MS Gothic"/>
              </a:rPr>
              <a:t>4.4  Fertility is Influenced by Culture</a:t>
            </a:r>
            <a:endParaRPr lang="en-US" dirty="0"/>
          </a:p>
        </p:txBody>
      </p:sp>
      <p:sp>
        <p:nvSpPr>
          <p:cNvPr id="7" name="Content Placeholder 2"/>
          <p:cNvSpPr>
            <a:spLocks noGrp="1"/>
          </p:cNvSpPr>
          <p:nvPr>
            <p:ph idx="1"/>
          </p:nvPr>
        </p:nvSpPr>
        <p:spPr/>
        <p:txBody>
          <a:bodyPr/>
          <a:lstStyle/>
          <a:p>
            <a:r>
              <a:rPr lang="en-US" dirty="0">
                <a:solidFill>
                  <a:schemeClr val="tx1"/>
                </a:solidFill>
              </a:rPr>
              <a:t>A number of social and economic pressures affect decisions about family size which, in turn, affects the population at large. In this section we will examine both positive and negative pressures on reproduction.</a:t>
            </a:r>
            <a:endParaRPr lang="en-US"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78192" y="426110"/>
            <a:ext cx="7986029" cy="846842"/>
          </a:xfrm>
        </p:spPr>
        <p:txBody>
          <a:bodyPr/>
          <a:lstStyle/>
          <a:p>
            <a:pPr rtl="0" fontAlgn="base"/>
            <a:r>
              <a:rPr lang="en-US" sz="3600" b="1" kern="1200" dirty="0">
                <a:solidFill>
                  <a:srgbClr val="000000"/>
                </a:solidFill>
                <a:effectLst/>
                <a:latin typeface="Calibri"/>
                <a:ea typeface="MS Gothic"/>
                <a:cs typeface="MS Gothic"/>
              </a:rPr>
              <a:t>People Want Children for Many Reasons</a:t>
            </a:r>
            <a:endParaRPr lang="en-US" dirty="0"/>
          </a:p>
        </p:txBody>
      </p:sp>
      <p:sp>
        <p:nvSpPr>
          <p:cNvPr id="3" name="Content Placeholder 2"/>
          <p:cNvSpPr>
            <a:spLocks noGrp="1"/>
          </p:cNvSpPr>
          <p:nvPr>
            <p:ph type="body" idx="4294967295"/>
          </p:nvPr>
        </p:nvSpPr>
        <p:spPr>
          <a:xfrm>
            <a:off x="465431" y="1561551"/>
            <a:ext cx="8316941" cy="4615315"/>
          </a:xfrm>
        </p:spPr>
        <p:txBody>
          <a:bodyPr/>
          <a:lstStyle/>
          <a:p>
            <a:pPr rtl="0" fontAlgn="base">
              <a:spcBef>
                <a:spcPts val="0"/>
              </a:spcBef>
            </a:pPr>
            <a:r>
              <a:rPr lang="en-US" sz="2800" dirty="0">
                <a:solidFill>
                  <a:srgbClr val="000000"/>
                </a:solidFill>
                <a:effectLst/>
              </a:rPr>
              <a:t>Factors that increase people’s desire to have babies are called </a:t>
            </a:r>
            <a:r>
              <a:rPr lang="en-US" sz="2800" b="1" dirty="0" err="1">
                <a:solidFill>
                  <a:srgbClr val="000000"/>
                </a:solidFill>
                <a:effectLst/>
              </a:rPr>
              <a:t>pronatalist</a:t>
            </a:r>
            <a:r>
              <a:rPr lang="en-US" sz="2800" b="1" dirty="0">
                <a:solidFill>
                  <a:srgbClr val="000000"/>
                </a:solidFill>
                <a:effectLst/>
              </a:rPr>
              <a:t> pressures</a:t>
            </a:r>
            <a:r>
              <a:rPr lang="en-US" sz="2800" dirty="0">
                <a:solidFill>
                  <a:srgbClr val="000000"/>
                </a:solidFill>
                <a:effectLst/>
              </a:rPr>
              <a:t>.</a:t>
            </a:r>
            <a:endParaRPr lang="en-US" sz="2800" dirty="0">
              <a:effectLst/>
            </a:endParaRPr>
          </a:p>
          <a:p>
            <a:pPr rtl="0" fontAlgn="base">
              <a:spcBef>
                <a:spcPts val="0"/>
              </a:spcBef>
            </a:pPr>
            <a:r>
              <a:rPr lang="en-US" sz="2800" dirty="0">
                <a:solidFill>
                  <a:srgbClr val="000000"/>
                </a:solidFill>
                <a:effectLst/>
              </a:rPr>
              <a:t>Children may be the only </a:t>
            </a:r>
            <a:r>
              <a:rPr lang="en-US" sz="2800" u="sng" dirty="0">
                <a:solidFill>
                  <a:srgbClr val="000000"/>
                </a:solidFill>
                <a:effectLst/>
              </a:rPr>
              <a:t>source of support</a:t>
            </a:r>
            <a:r>
              <a:rPr lang="en-US" sz="2800" dirty="0">
                <a:solidFill>
                  <a:srgbClr val="000000"/>
                </a:solidFill>
                <a:effectLst/>
              </a:rPr>
              <a:t> for elderly parents in countries without a social security system. </a:t>
            </a:r>
            <a:endParaRPr lang="en-US" sz="2800" dirty="0">
              <a:effectLst/>
            </a:endParaRPr>
          </a:p>
          <a:p>
            <a:pPr rtl="0" fontAlgn="base">
              <a:spcBef>
                <a:spcPts val="0"/>
              </a:spcBef>
            </a:pPr>
            <a:r>
              <a:rPr lang="en-US" sz="2800" dirty="0">
                <a:solidFill>
                  <a:srgbClr val="000000"/>
                </a:solidFill>
                <a:effectLst/>
              </a:rPr>
              <a:t>Often children are valuable to the family not only for future income, but even more as a </a:t>
            </a:r>
            <a:r>
              <a:rPr lang="en-US" sz="2800" u="sng" dirty="0">
                <a:solidFill>
                  <a:srgbClr val="000000"/>
                </a:solidFill>
                <a:effectLst/>
              </a:rPr>
              <a:t>source of current income</a:t>
            </a:r>
            <a:r>
              <a:rPr lang="en-US" sz="2800" dirty="0">
                <a:solidFill>
                  <a:srgbClr val="000000"/>
                </a:solidFill>
                <a:effectLst/>
              </a:rPr>
              <a:t> and help with </a:t>
            </a:r>
            <a:r>
              <a:rPr lang="en-US" sz="2800" u="sng" dirty="0">
                <a:solidFill>
                  <a:srgbClr val="000000"/>
                </a:solidFill>
                <a:effectLst/>
              </a:rPr>
              <a:t>household chores</a:t>
            </a:r>
            <a:r>
              <a:rPr lang="en-US" sz="2800" dirty="0">
                <a:solidFill>
                  <a:srgbClr val="000000"/>
                </a:solidFill>
                <a:effectLst/>
              </a:rPr>
              <a:t>. </a:t>
            </a:r>
            <a:endParaRPr lang="en-US" sz="2800" dirty="0">
              <a:effectLst/>
            </a:endParaRPr>
          </a:p>
          <a:p>
            <a:pPr rtl="0" fontAlgn="base">
              <a:spcBef>
                <a:spcPts val="0"/>
              </a:spcBef>
            </a:pPr>
            <a:r>
              <a:rPr lang="en-US" sz="2800" dirty="0">
                <a:solidFill>
                  <a:srgbClr val="000000"/>
                </a:solidFill>
                <a:effectLst/>
              </a:rPr>
              <a:t>Society also has a need to </a:t>
            </a:r>
            <a:r>
              <a:rPr lang="en-US" sz="2800" u="sng" dirty="0">
                <a:solidFill>
                  <a:srgbClr val="000000"/>
                </a:solidFill>
                <a:effectLst/>
              </a:rPr>
              <a:t>replace members</a:t>
            </a:r>
            <a:r>
              <a:rPr lang="en-US" sz="2800" dirty="0">
                <a:solidFill>
                  <a:srgbClr val="000000"/>
                </a:solidFill>
                <a:effectLst/>
              </a:rPr>
              <a:t> who die or become incapacitated.</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658457" y="282665"/>
            <a:ext cx="7828672" cy="1130111"/>
          </a:xfrm>
        </p:spPr>
        <p:txBody>
          <a:bodyPr/>
          <a:lstStyle/>
          <a:p>
            <a:pPr rtl="0" fontAlgn="base"/>
            <a:r>
              <a:rPr lang="en-US" sz="3600" b="1" kern="1200" dirty="0">
                <a:solidFill>
                  <a:srgbClr val="000000"/>
                </a:solidFill>
                <a:effectLst/>
                <a:latin typeface="Calibri"/>
                <a:ea typeface="MS Gothic"/>
                <a:cs typeface="MS Gothic"/>
              </a:rPr>
              <a:t>In Low-tech Agricultural Areas Children are Additional Laborers</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293" y="2336800"/>
            <a:ext cx="7842504" cy="3962400"/>
          </a:xfrm>
          <a:prstGeom prst="rect">
            <a:avLst/>
          </a:prstGeom>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73460" y="290414"/>
            <a:ext cx="7986029" cy="1141412"/>
          </a:xfrm>
        </p:spPr>
        <p:txBody>
          <a:bodyPr/>
          <a:lstStyle/>
          <a:p>
            <a:pPr rtl="0" fontAlgn="base"/>
            <a:r>
              <a:rPr lang="en-US" sz="3600" b="1" kern="1200" dirty="0">
                <a:solidFill>
                  <a:srgbClr val="000000"/>
                </a:solidFill>
                <a:effectLst/>
                <a:latin typeface="Calibri"/>
                <a:ea typeface="MS Gothic"/>
                <a:cs typeface="MS Gothic"/>
              </a:rPr>
              <a:t>Education and Income Affect the Desire for Children</a:t>
            </a:r>
            <a:endParaRPr lang="en-US" dirty="0"/>
          </a:p>
        </p:txBody>
      </p:sp>
      <p:sp>
        <p:nvSpPr>
          <p:cNvPr id="3" name="Content Placeholder 2"/>
          <p:cNvSpPr>
            <a:spLocks noGrp="1"/>
          </p:cNvSpPr>
          <p:nvPr>
            <p:ph type="body" idx="4294967295"/>
          </p:nvPr>
        </p:nvSpPr>
        <p:spPr>
          <a:xfrm>
            <a:off x="467544" y="1595472"/>
            <a:ext cx="7936895" cy="4425816"/>
          </a:xfrm>
        </p:spPr>
        <p:txBody>
          <a:bodyPr/>
          <a:lstStyle/>
          <a:p>
            <a:pPr rtl="0" fontAlgn="base"/>
            <a:r>
              <a:rPr lang="en-US" dirty="0">
                <a:solidFill>
                  <a:srgbClr val="000000"/>
                </a:solidFill>
                <a:effectLst/>
              </a:rPr>
              <a:t>Highly developed countries</a:t>
            </a:r>
            <a:endParaRPr lang="en-US" dirty="0">
              <a:effectLst/>
            </a:endParaRPr>
          </a:p>
          <a:p>
            <a:pPr marL="739775" indent="-282575" rtl="0" fontAlgn="base">
              <a:spcBef>
                <a:spcPts val="700"/>
              </a:spcBef>
              <a:buFont typeface="Calibri" pitchFamily="34" charset="0"/>
              <a:buChar char="–"/>
            </a:pPr>
            <a:r>
              <a:rPr lang="en-US" sz="2800" dirty="0">
                <a:solidFill>
                  <a:srgbClr val="000000"/>
                </a:solidFill>
                <a:effectLst/>
              </a:rPr>
              <a:t>Higher education and personal freedom affect women to not have children.</a:t>
            </a:r>
            <a:endParaRPr lang="en-US" sz="2800" dirty="0">
              <a:effectLst/>
            </a:endParaRPr>
          </a:p>
          <a:p>
            <a:pPr marL="740664" indent="-283464" rtl="0" fontAlgn="base">
              <a:spcBef>
                <a:spcPts val="700"/>
              </a:spcBef>
              <a:buFont typeface="Calibri" pitchFamily="34" charset="0"/>
              <a:buChar char="–"/>
            </a:pPr>
            <a:r>
              <a:rPr lang="en-US" sz="2800" dirty="0">
                <a:solidFill>
                  <a:srgbClr val="000000"/>
                </a:solidFill>
                <a:effectLst/>
              </a:rPr>
              <a:t>The desire to spend time and money on other priorities limits the number of children.</a:t>
            </a:r>
            <a:endParaRPr lang="en-US" sz="2800" dirty="0">
              <a:effectLst/>
            </a:endParaRPr>
          </a:p>
          <a:p>
            <a:pPr rtl="0" fontAlgn="base"/>
            <a:r>
              <a:rPr lang="en-US" dirty="0">
                <a:solidFill>
                  <a:srgbClr val="000000"/>
                </a:solidFill>
                <a:effectLst/>
              </a:rPr>
              <a:t>Developing countries</a:t>
            </a:r>
            <a:endParaRPr lang="en-US" dirty="0">
              <a:effectLst/>
            </a:endParaRPr>
          </a:p>
          <a:p>
            <a:pPr marL="742950" indent="-285750" rtl="0" fontAlgn="base">
              <a:spcBef>
                <a:spcPts val="700"/>
              </a:spcBef>
              <a:buFont typeface="Calibri" pitchFamily="34" charset="0"/>
              <a:buChar char="–"/>
            </a:pPr>
            <a:r>
              <a:rPr lang="en-US" sz="2800" dirty="0">
                <a:solidFill>
                  <a:srgbClr val="000000"/>
                </a:solidFill>
                <a:effectLst/>
              </a:rPr>
              <a:t>Feeding and clothing is minimally expensive, adding one more child is negligible compared to the costs in developed countries.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1097431" y="278473"/>
            <a:ext cx="6947550" cy="1130111"/>
          </a:xfrm>
        </p:spPr>
        <p:txBody>
          <a:bodyPr/>
          <a:lstStyle/>
          <a:p>
            <a:pPr rtl="0" fontAlgn="base"/>
            <a:r>
              <a:rPr lang="en-US" sz="3600" b="1" kern="1200" dirty="0">
                <a:solidFill>
                  <a:srgbClr val="000000"/>
                </a:solidFill>
                <a:effectLst/>
                <a:latin typeface="Calibri"/>
                <a:ea typeface="MS Gothic"/>
                <a:cs typeface="MS Gothic"/>
              </a:rPr>
              <a:t>4.5 A Demographic Transition Can</a:t>
            </a:r>
            <a:br>
              <a:rPr lang="en-US" sz="3600" b="1" kern="1200" dirty="0">
                <a:solidFill>
                  <a:srgbClr val="000000"/>
                </a:solidFill>
                <a:effectLst/>
                <a:latin typeface="Calibri"/>
                <a:ea typeface="MS Gothic"/>
                <a:cs typeface="MS Gothic"/>
              </a:rPr>
            </a:br>
            <a:r>
              <a:rPr lang="en-US" sz="3600" b="1" kern="1200" dirty="0">
                <a:solidFill>
                  <a:srgbClr val="000000"/>
                </a:solidFill>
                <a:effectLst/>
                <a:latin typeface="Calibri"/>
                <a:ea typeface="MS Gothic"/>
                <a:cs typeface="MS Gothic"/>
              </a:rPr>
              <a:t>Lead to Stable Population Size</a:t>
            </a:r>
            <a:endParaRPr lang="en-US" dirty="0"/>
          </a:p>
        </p:txBody>
      </p:sp>
      <p:sp>
        <p:nvSpPr>
          <p:cNvPr id="4" name="Content Placeholder 2"/>
          <p:cNvSpPr>
            <a:spLocks noGrp="1"/>
          </p:cNvSpPr>
          <p:nvPr>
            <p:ph type="body" idx="4294967295"/>
          </p:nvPr>
        </p:nvSpPr>
        <p:spPr>
          <a:xfrm>
            <a:off x="461065" y="1583303"/>
            <a:ext cx="8310293" cy="1250583"/>
          </a:xfrm>
        </p:spPr>
        <p:txBody>
          <a:bodyPr/>
          <a:lstStyle/>
          <a:p>
            <a:pPr marL="0" marR="0" indent="0" algn="l" defTabSz="449263" rtl="0" eaLnBrk="0" fontAlgn="base" latinLnBrk="0" hangingPunct="0">
              <a:lnSpc>
                <a:spcPct val="100000"/>
              </a:lnSpc>
              <a:spcBef>
                <a:spcPts val="800"/>
              </a:spcBef>
              <a:spcAft>
                <a:spcPct val="0"/>
              </a:spcAft>
              <a:buClr>
                <a:srgbClr val="000000"/>
              </a:buClr>
              <a:buSzPct val="100000"/>
              <a:buNone/>
              <a:tabLst/>
              <a:defRPr/>
            </a:pPr>
            <a:r>
              <a:rPr lang="en-US" sz="2400" b="1" dirty="0">
                <a:solidFill>
                  <a:srgbClr val="000000"/>
                </a:solidFill>
                <a:effectLst/>
              </a:rPr>
              <a:t>Demographic transition</a:t>
            </a:r>
            <a:r>
              <a:rPr lang="en-US" sz="2400" dirty="0">
                <a:solidFill>
                  <a:srgbClr val="000000"/>
                </a:solidFill>
                <a:effectLst/>
              </a:rPr>
              <a:t> is a typical pattern of falling death rates and birth rates due to improved living conditions that usually accompanies economic development.</a:t>
            </a:r>
            <a:endParaRPr lang="en-US" sz="2400" dirty="0"/>
          </a:p>
        </p:txBody>
      </p:sp>
      <p:pic>
        <p:nvPicPr>
          <p:cNvPr id="2" name="Picture 1" descr="The line graph shows the birth rates in the United States from 1910–2010. The falling birth rate from 1910 to 1929 represents a demographic transition from an agricultural to an industrial society. The baby boom following World War II lasted from 1945 to 1965. A much smaller “echo boom” occurred around 1980 when the baby boomers started to reprodu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3190532"/>
            <a:ext cx="8797201" cy="3190796"/>
          </a:xfrm>
          <a:prstGeom prst="rect">
            <a:avLst/>
          </a:prstGeom>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53286" y="468217"/>
            <a:ext cx="1641467" cy="766635"/>
          </a:xfrm>
        </p:spPr>
        <p:txBody>
          <a:bodyPr/>
          <a:lstStyle/>
          <a:p>
            <a:pPr rtl="0" fontAlgn="base"/>
            <a:r>
              <a:rPr lang="en-US" sz="3600" b="1" kern="1200" dirty="0">
                <a:solidFill>
                  <a:srgbClr val="000000"/>
                </a:solidFill>
                <a:effectLst/>
                <a:latin typeface="Calibri"/>
                <a:ea typeface="MS Gothic"/>
                <a:cs typeface="MS Gothic"/>
              </a:rPr>
              <a:t>Stage I</a:t>
            </a:r>
            <a:endParaRPr lang="en-US" dirty="0"/>
          </a:p>
        </p:txBody>
      </p:sp>
      <p:sp>
        <p:nvSpPr>
          <p:cNvPr id="3" name="Content Placeholder 2"/>
          <p:cNvSpPr>
            <a:spLocks noGrp="1"/>
          </p:cNvSpPr>
          <p:nvPr>
            <p:ph type="body" idx="4294967295"/>
          </p:nvPr>
        </p:nvSpPr>
        <p:spPr>
          <a:xfrm>
            <a:off x="5553824" y="1476785"/>
            <a:ext cx="3501722" cy="4014538"/>
          </a:xfrm>
        </p:spPr>
        <p:txBody>
          <a:bodyPr/>
          <a:lstStyle/>
          <a:p>
            <a:pPr rtl="0" fontAlgn="base"/>
            <a:r>
              <a:rPr lang="en-US" sz="2800" dirty="0">
                <a:solidFill>
                  <a:srgbClr val="000000"/>
                </a:solidFill>
                <a:effectLst/>
              </a:rPr>
              <a:t>Economic and social conditions change</a:t>
            </a:r>
            <a:br>
              <a:rPr lang="en-US" sz="2800" dirty="0">
                <a:solidFill>
                  <a:srgbClr val="000000"/>
                </a:solidFill>
                <a:effectLst/>
              </a:rPr>
            </a:br>
            <a:r>
              <a:rPr lang="en-US" sz="2800" dirty="0">
                <a:solidFill>
                  <a:srgbClr val="000000"/>
                </a:solidFill>
                <a:effectLst/>
              </a:rPr>
              <a:t>mortality and births.</a:t>
            </a:r>
            <a:endParaRPr lang="en-US" sz="2800" dirty="0">
              <a:effectLst/>
            </a:endParaRPr>
          </a:p>
          <a:p>
            <a:pPr marL="740664" indent="-283464" rtl="0" fontAlgn="base">
              <a:spcBef>
                <a:spcPts val="600"/>
              </a:spcBef>
              <a:buFont typeface="Arial" pitchFamily="34" charset="0"/>
              <a:buChar char="–"/>
            </a:pPr>
            <a:r>
              <a:rPr lang="en-US" sz="2800" dirty="0">
                <a:solidFill>
                  <a:srgbClr val="000000"/>
                </a:solidFill>
                <a:effectLst/>
              </a:rPr>
              <a:t>Stage I represents the conditions in a </a:t>
            </a:r>
            <a:r>
              <a:rPr lang="en-US" sz="2800" dirty="0" err="1">
                <a:solidFill>
                  <a:srgbClr val="000000"/>
                </a:solidFill>
                <a:effectLst/>
              </a:rPr>
              <a:t>premodern</a:t>
            </a:r>
            <a:r>
              <a:rPr lang="en-US" sz="2800" dirty="0">
                <a:solidFill>
                  <a:srgbClr val="000000"/>
                </a:solidFill>
                <a:effectLst/>
              </a:rPr>
              <a:t> society. </a:t>
            </a:r>
            <a:endParaRPr lang="en-US" sz="2800" dirty="0"/>
          </a:p>
        </p:txBody>
      </p:sp>
      <p:pic>
        <p:nvPicPr>
          <p:cNvPr id="5122" name="Picture 2" descr="In stage 1 of the demographic transition model, which represents conditions in premodern society, crude birth rates and crude death rates were both high.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37" y="615603"/>
            <a:ext cx="5446655" cy="5740747"/>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71222" y="517360"/>
            <a:ext cx="1691206" cy="660342"/>
          </a:xfrm>
        </p:spPr>
        <p:txBody>
          <a:bodyPr/>
          <a:lstStyle/>
          <a:p>
            <a:pPr rtl="0" fontAlgn="base"/>
            <a:r>
              <a:rPr lang="en-US" sz="3600" b="1" kern="1200" dirty="0">
                <a:solidFill>
                  <a:srgbClr val="000000"/>
                </a:solidFill>
                <a:effectLst/>
                <a:latin typeface="Calibri"/>
                <a:ea typeface="MS Gothic"/>
                <a:cs typeface="MS Gothic"/>
              </a:rPr>
              <a:t>Stage II</a:t>
            </a:r>
            <a:endParaRPr lang="en-US" dirty="0"/>
          </a:p>
        </p:txBody>
      </p:sp>
      <p:sp>
        <p:nvSpPr>
          <p:cNvPr id="3" name="Content Placeholder 2"/>
          <p:cNvSpPr>
            <a:spLocks noGrp="1"/>
          </p:cNvSpPr>
          <p:nvPr>
            <p:ph type="body" idx="4294967295"/>
          </p:nvPr>
        </p:nvSpPr>
        <p:spPr>
          <a:xfrm>
            <a:off x="5246095" y="1628800"/>
            <a:ext cx="3718393" cy="3876257"/>
          </a:xfrm>
        </p:spPr>
        <p:txBody>
          <a:bodyPr/>
          <a:lstStyle/>
          <a:p>
            <a:pPr marL="342900" marR="0" indent="-342900" algn="l" defTabSz="449263" rtl="0" eaLnBrk="0" fontAlgn="base" latinLnBrk="0" hangingPunct="0">
              <a:lnSpc>
                <a:spcPct val="100000"/>
              </a:lnSpc>
              <a:spcBef>
                <a:spcPts val="800"/>
              </a:spcBef>
              <a:spcAft>
                <a:spcPct val="0"/>
              </a:spcAft>
              <a:buClr>
                <a:srgbClr val="000000"/>
              </a:buClr>
              <a:buSzPct val="100000"/>
              <a:buFont typeface="Times New Roman" charset="0"/>
              <a:buChar char="•"/>
              <a:tabLst/>
              <a:defRPr/>
            </a:pPr>
            <a:r>
              <a:rPr lang="en-US" sz="2800" dirty="0">
                <a:solidFill>
                  <a:srgbClr val="000000"/>
                </a:solidFill>
                <a:effectLst/>
              </a:rPr>
              <a:t>Economic development in Stage II brings better jobs, medical care, sanitation, and a generally improved standard of living, and death rates often fall very rapidly.</a:t>
            </a:r>
            <a:endParaRPr lang="en-US" sz="2800" dirty="0"/>
          </a:p>
        </p:txBody>
      </p:sp>
      <p:pic>
        <p:nvPicPr>
          <p:cNvPr id="6149" name="Picture 5" descr="In stage 2, which occurred as industrialization began, crude birth rates remained high, but crude death rates decreased because of improved standards of living. This causes net population grow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10948"/>
            <a:ext cx="5086350" cy="5360987"/>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671170" y="506711"/>
            <a:ext cx="1943997" cy="690041"/>
          </a:xfrm>
        </p:spPr>
        <p:txBody>
          <a:bodyPr/>
          <a:lstStyle/>
          <a:p>
            <a:pPr rtl="0" fontAlgn="base"/>
            <a:r>
              <a:rPr lang="en-US" sz="3600" b="1" kern="1200" dirty="0">
                <a:solidFill>
                  <a:srgbClr val="000000"/>
                </a:solidFill>
                <a:effectLst/>
                <a:latin typeface="Calibri"/>
                <a:ea typeface="MS Gothic"/>
                <a:cs typeface="MS Gothic"/>
              </a:rPr>
              <a:t>Stage III</a:t>
            </a:r>
            <a:endParaRPr lang="en-US" dirty="0"/>
          </a:p>
        </p:txBody>
      </p:sp>
      <p:sp>
        <p:nvSpPr>
          <p:cNvPr id="3" name="Content Placeholder 2"/>
          <p:cNvSpPr>
            <a:spLocks noGrp="1"/>
          </p:cNvSpPr>
          <p:nvPr>
            <p:ph type="body" idx="4294967295"/>
          </p:nvPr>
        </p:nvSpPr>
        <p:spPr>
          <a:xfrm>
            <a:off x="5512607" y="1590700"/>
            <a:ext cx="3379873" cy="3384376"/>
          </a:xfrm>
        </p:spPr>
        <p:txBody>
          <a:bodyPr/>
          <a:lstStyle/>
          <a:p>
            <a:pPr marL="342900" marR="0" indent="-342900" algn="l" defTabSz="449263" rtl="0" eaLnBrk="0" fontAlgn="base" latinLnBrk="0" hangingPunct="0">
              <a:lnSpc>
                <a:spcPct val="100000"/>
              </a:lnSpc>
              <a:spcBef>
                <a:spcPts val="800"/>
              </a:spcBef>
              <a:spcAft>
                <a:spcPct val="0"/>
              </a:spcAft>
              <a:buClr>
                <a:srgbClr val="000000"/>
              </a:buClr>
              <a:buSzPct val="100000"/>
              <a:buFont typeface="Times New Roman" charset="0"/>
              <a:buChar char="•"/>
              <a:tabLst/>
              <a:defRPr/>
            </a:pPr>
            <a:r>
              <a:rPr lang="en-US" sz="2800" dirty="0">
                <a:solidFill>
                  <a:srgbClr val="000000"/>
                </a:solidFill>
                <a:effectLst/>
              </a:rPr>
              <a:t>Note that populations grow rapidly during Stage III when death rates have already fallen but birth rates remain high.</a:t>
            </a:r>
            <a:endParaRPr lang="en-US" sz="2800" dirty="0"/>
          </a:p>
        </p:txBody>
      </p:sp>
      <p:pic>
        <p:nvPicPr>
          <p:cNvPr id="7170" name="Picture 2" descr="In stage three of the demographic transition model, industrialization is maturing. During this time, death rates have fallen rapidly, but birth rates remain high causing rapid population grow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765176"/>
            <a:ext cx="5086350" cy="5360987"/>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671389" y="502727"/>
            <a:ext cx="1943997" cy="694025"/>
          </a:xfrm>
        </p:spPr>
        <p:txBody>
          <a:bodyPr/>
          <a:lstStyle/>
          <a:p>
            <a:pPr rtl="0" fontAlgn="base"/>
            <a:r>
              <a:rPr lang="en-US" sz="3600" b="1" kern="1200" dirty="0">
                <a:solidFill>
                  <a:srgbClr val="000000"/>
                </a:solidFill>
                <a:effectLst/>
                <a:latin typeface="Calibri"/>
                <a:ea typeface="MS Gothic"/>
                <a:cs typeface="MS Gothic"/>
              </a:rPr>
              <a:t>Stage IV</a:t>
            </a:r>
            <a:endParaRPr lang="en-US" dirty="0"/>
          </a:p>
        </p:txBody>
      </p:sp>
      <p:sp>
        <p:nvSpPr>
          <p:cNvPr id="3" name="Content Placeholder 2"/>
          <p:cNvSpPr>
            <a:spLocks noGrp="1"/>
          </p:cNvSpPr>
          <p:nvPr>
            <p:ph type="body" idx="4294967295"/>
          </p:nvPr>
        </p:nvSpPr>
        <p:spPr>
          <a:xfrm>
            <a:off x="5414401" y="1572677"/>
            <a:ext cx="3675053" cy="4376603"/>
          </a:xfrm>
        </p:spPr>
        <p:txBody>
          <a:bodyPr/>
          <a:lstStyle/>
          <a:p>
            <a:pPr marL="342900" marR="0" indent="-342900" algn="l" defTabSz="449263" rtl="0" eaLnBrk="0" fontAlgn="base" latinLnBrk="0" hangingPunct="0">
              <a:lnSpc>
                <a:spcPct val="100000"/>
              </a:lnSpc>
              <a:spcBef>
                <a:spcPts val="800"/>
              </a:spcBef>
              <a:spcAft>
                <a:spcPct val="0"/>
              </a:spcAft>
              <a:buClr>
                <a:srgbClr val="000000"/>
              </a:buClr>
              <a:buSzPct val="100000"/>
              <a:buFont typeface="Times New Roman" charset="0"/>
              <a:buChar char="•"/>
              <a:tabLst/>
              <a:defRPr/>
            </a:pPr>
            <a:r>
              <a:rPr lang="en-US" sz="2800" dirty="0">
                <a:solidFill>
                  <a:srgbClr val="000000"/>
                </a:solidFill>
                <a:effectLst/>
              </a:rPr>
              <a:t>Stage IV represents conditions in developed countries, where the transition is complete and both birth rates and death rates are low, often a third or less than those in the predevelopment era.</a:t>
            </a:r>
            <a:endParaRPr lang="en-US" sz="2800" dirty="0"/>
          </a:p>
        </p:txBody>
      </p:sp>
      <p:pic>
        <p:nvPicPr>
          <p:cNvPr id="8194" name="Picture 2" descr="Stage 4 of the demographic transition model represents the post industrial society. Crude death rates remain low, and crude birth rates have also declined, which slows population grow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769" y="765176"/>
            <a:ext cx="5086350" cy="5360987"/>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39300" y="318464"/>
            <a:ext cx="5052980" cy="1075262"/>
          </a:xfrm>
        </p:spPr>
        <p:txBody>
          <a:bodyPr/>
          <a:lstStyle/>
          <a:p>
            <a:pPr rtl="0" fontAlgn="base"/>
            <a:r>
              <a:rPr lang="en-US" sz="3600" b="1" kern="1200" dirty="0">
                <a:solidFill>
                  <a:srgbClr val="000000"/>
                </a:solidFill>
                <a:effectLst/>
                <a:latin typeface="Calibri"/>
                <a:ea typeface="MS Gothic"/>
                <a:cs typeface="MS Gothic"/>
              </a:rPr>
              <a:t>Many Countries are in a </a:t>
            </a:r>
            <a:br>
              <a:rPr lang="en-US" sz="3600" b="1" kern="1200" dirty="0">
                <a:solidFill>
                  <a:srgbClr val="000000"/>
                </a:solidFill>
                <a:effectLst/>
                <a:latin typeface="Calibri"/>
                <a:ea typeface="MS Gothic"/>
                <a:cs typeface="MS Gothic"/>
              </a:rPr>
            </a:br>
            <a:r>
              <a:rPr lang="en-US" sz="3600" b="1" kern="1200" dirty="0">
                <a:solidFill>
                  <a:srgbClr val="000000"/>
                </a:solidFill>
                <a:effectLst/>
                <a:latin typeface="Calibri"/>
                <a:ea typeface="MS Gothic"/>
                <a:cs typeface="MS Gothic"/>
              </a:rPr>
              <a:t>Demographic Transition</a:t>
            </a:r>
            <a:endParaRPr lang="en-US" dirty="0"/>
          </a:p>
        </p:txBody>
      </p:sp>
      <p:sp>
        <p:nvSpPr>
          <p:cNvPr id="3" name="Content Placeholder 2"/>
          <p:cNvSpPr>
            <a:spLocks noGrp="1"/>
          </p:cNvSpPr>
          <p:nvPr>
            <p:ph type="body" idx="4294967295"/>
          </p:nvPr>
        </p:nvSpPr>
        <p:spPr>
          <a:xfrm>
            <a:off x="457442" y="1628800"/>
            <a:ext cx="8477330" cy="4871922"/>
          </a:xfrm>
        </p:spPr>
        <p:txBody>
          <a:bodyPr/>
          <a:lstStyle/>
          <a:p>
            <a:pPr marL="338328" indent="-338328" rtl="0" fontAlgn="base">
              <a:spcBef>
                <a:spcPts val="700"/>
              </a:spcBef>
            </a:pPr>
            <a:r>
              <a:rPr lang="en-US" sz="2800" dirty="0">
                <a:solidFill>
                  <a:srgbClr val="000000"/>
                </a:solidFill>
                <a:effectLst/>
              </a:rPr>
              <a:t>Some demographers claim that a demographic transition already is in progress in most developing nations. </a:t>
            </a:r>
            <a:endParaRPr lang="en-US" sz="2800" dirty="0">
              <a:effectLst/>
            </a:endParaRPr>
          </a:p>
          <a:p>
            <a:pPr marL="338328" indent="-338328" rtl="0" fontAlgn="base">
              <a:spcBef>
                <a:spcPts val="700"/>
              </a:spcBef>
            </a:pPr>
            <a:r>
              <a:rPr lang="en-US" sz="2800" dirty="0">
                <a:solidFill>
                  <a:srgbClr val="000000"/>
                </a:solidFill>
                <a:effectLst/>
              </a:rPr>
              <a:t>They believe that a lag between falling death and birth rates may hide this for a time but that the world population should stabilize sometime in this century.</a:t>
            </a:r>
            <a:endParaRPr lang="en-US" sz="2800" dirty="0">
              <a:effectLst/>
            </a:endParaRPr>
          </a:p>
          <a:p>
            <a:pPr marL="338328" indent="-338328" rtl="0" fontAlgn="base">
              <a:spcBef>
                <a:spcPts val="700"/>
              </a:spcBef>
            </a:pPr>
            <a:r>
              <a:rPr lang="en-US" sz="2800" dirty="0">
                <a:solidFill>
                  <a:srgbClr val="000000"/>
                </a:solidFill>
                <a:effectLst/>
              </a:rPr>
              <a:t>Some countries have had remarkable success in population control. In Thailand, China, and Colombia, for instance, total fertility dropped by more than half in 20 years. Morocco, Jamaica, Peru, and Mexico all have seen fertility rates fall by 30 to 40 percent.</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en-US" sz="3600" b="1" dirty="0">
                <a:latin typeface="+mn-lt"/>
              </a:rPr>
              <a:t>Two Ways to Complete </a:t>
            </a:r>
            <a:br>
              <a:rPr lang="en-US" sz="3600" b="1" dirty="0">
                <a:latin typeface="+mn-lt"/>
              </a:rPr>
            </a:br>
            <a:r>
              <a:rPr lang="en-US" sz="3600" b="1" dirty="0">
                <a:latin typeface="+mn-lt"/>
              </a:rPr>
              <a:t>the Demographic Transition</a:t>
            </a:r>
            <a:r>
              <a:rPr lang="en-US" sz="2000" b="1" dirty="0">
                <a:latin typeface="+mn-lt"/>
              </a:rPr>
              <a:t> (1)</a:t>
            </a:r>
          </a:p>
        </p:txBody>
      </p:sp>
      <p:sp>
        <p:nvSpPr>
          <p:cNvPr id="9" name="Content Placeholder 2"/>
          <p:cNvSpPr>
            <a:spLocks noGrp="1"/>
          </p:cNvSpPr>
          <p:nvPr>
            <p:ph idx="1"/>
          </p:nvPr>
        </p:nvSpPr>
        <p:spPr/>
        <p:txBody>
          <a:bodyPr/>
          <a:lstStyle/>
          <a:p>
            <a:pPr>
              <a:buFont typeface="Arial" pitchFamily="34" charset="0"/>
              <a:buChar char="•"/>
            </a:pPr>
            <a:r>
              <a:rPr lang="en-US" sz="2800" dirty="0">
                <a:solidFill>
                  <a:schemeClr val="tx1"/>
                </a:solidFill>
              </a:rPr>
              <a:t>The Indian states of Kerala and </a:t>
            </a:r>
            <a:r>
              <a:rPr lang="en-US" sz="2800" dirty="0" err="1">
                <a:solidFill>
                  <a:schemeClr val="tx1"/>
                </a:solidFill>
              </a:rPr>
              <a:t>Andra</a:t>
            </a:r>
            <a:r>
              <a:rPr lang="en-US" sz="2800" dirty="0">
                <a:solidFill>
                  <a:schemeClr val="tx1"/>
                </a:solidFill>
              </a:rPr>
              <a:t> Pradesh exemplify two very different approaches to regulating population growth. </a:t>
            </a:r>
          </a:p>
          <a:p>
            <a:pPr>
              <a:buFont typeface="Arial" pitchFamily="34" charset="0"/>
              <a:buChar char="•"/>
            </a:pPr>
            <a:r>
              <a:rPr lang="en-US" sz="2800" dirty="0">
                <a:solidFill>
                  <a:schemeClr val="tx1"/>
                </a:solidFill>
              </a:rPr>
              <a:t>In Kerala, providing a fair share of social benefits to everyone is seen as the key to family planning.</a:t>
            </a:r>
          </a:p>
          <a:p>
            <a:pPr>
              <a:buFont typeface="Arial" pitchFamily="34" charset="0"/>
              <a:buChar char="•"/>
            </a:pPr>
            <a:r>
              <a:rPr lang="en-US" sz="2800" dirty="0">
                <a:solidFill>
                  <a:schemeClr val="tx1"/>
                </a:solidFill>
              </a:rPr>
              <a:t>The leaders of </a:t>
            </a:r>
            <a:r>
              <a:rPr lang="en-US" sz="2800" dirty="0" err="1">
                <a:solidFill>
                  <a:schemeClr val="tx1"/>
                </a:solidFill>
              </a:rPr>
              <a:t>Andra</a:t>
            </a:r>
            <a:r>
              <a:rPr lang="en-US" sz="2800" dirty="0">
                <a:solidFill>
                  <a:schemeClr val="tx1"/>
                </a:solidFill>
              </a:rPr>
              <a:t> Pradesh, on the other hand, have adopted a strategy of aggressively emphasizing birth control, rather than promoting social justice.</a:t>
            </a:r>
          </a:p>
          <a:p>
            <a:r>
              <a:rPr lang="en-US" sz="2800" dirty="0"/>
              <a:t>Both states have slowed population growth significantly. </a:t>
            </a: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1633885" y="366352"/>
            <a:ext cx="5866353" cy="1027374"/>
          </a:xfrm>
        </p:spPr>
        <p:txBody>
          <a:bodyPr/>
          <a:lstStyle/>
          <a:p>
            <a:pPr rtl="0" fontAlgn="base"/>
            <a:r>
              <a:rPr lang="en-US" sz="3600" b="1" kern="1200" dirty="0">
                <a:latin typeface="+mn-lt"/>
              </a:rPr>
              <a:t>Two Ways to Complete </a:t>
            </a:r>
            <a:br>
              <a:rPr lang="en-US" sz="3600" b="1" kern="1200" dirty="0">
                <a:latin typeface="+mn-lt"/>
              </a:rPr>
            </a:br>
            <a:r>
              <a:rPr lang="en-US" sz="3600" b="1" kern="1200" dirty="0">
                <a:latin typeface="+mn-lt"/>
              </a:rPr>
              <a:t>the Demographic Transition</a:t>
            </a:r>
            <a:r>
              <a:rPr lang="en-US" sz="2000" b="1" kern="1200" dirty="0">
                <a:latin typeface="+mn-lt"/>
              </a:rPr>
              <a:t> (2)</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512700"/>
            <a:ext cx="8581419" cy="3652604"/>
          </a:xfrm>
          <a:prstGeom prst="rect">
            <a:avLst/>
          </a:prstGeom>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56606" y="307711"/>
            <a:ext cx="6227253" cy="1086015"/>
          </a:xfrm>
        </p:spPr>
        <p:txBody>
          <a:bodyPr/>
          <a:lstStyle/>
          <a:p>
            <a:pPr rtl="0" fontAlgn="base"/>
            <a:r>
              <a:rPr lang="en-US" sz="3600" b="1" kern="1200" dirty="0">
                <a:solidFill>
                  <a:srgbClr val="000000"/>
                </a:solidFill>
                <a:effectLst/>
                <a:latin typeface="Calibri"/>
                <a:ea typeface="MS Gothic"/>
                <a:cs typeface="MS Gothic"/>
              </a:rPr>
              <a:t>Improving Women’s Lives Helps</a:t>
            </a:r>
            <a:br>
              <a:rPr lang="en-US" sz="3600" b="1" kern="1200" dirty="0">
                <a:solidFill>
                  <a:srgbClr val="000000"/>
                </a:solidFill>
                <a:effectLst/>
                <a:latin typeface="Calibri"/>
                <a:ea typeface="MS Gothic"/>
                <a:cs typeface="MS Gothic"/>
              </a:rPr>
            </a:br>
            <a:r>
              <a:rPr lang="en-US" sz="3600" b="1" kern="1200" dirty="0">
                <a:solidFill>
                  <a:srgbClr val="000000"/>
                </a:solidFill>
                <a:effectLst/>
                <a:latin typeface="Calibri"/>
                <a:ea typeface="MS Gothic"/>
                <a:cs typeface="MS Gothic"/>
              </a:rPr>
              <a:t>Reduce Birth Rates</a:t>
            </a:r>
            <a:endParaRPr lang="en-US" dirty="0"/>
          </a:p>
        </p:txBody>
      </p:sp>
      <p:sp>
        <p:nvSpPr>
          <p:cNvPr id="3" name="Content Placeholder 2"/>
          <p:cNvSpPr>
            <a:spLocks noGrp="1"/>
          </p:cNvSpPr>
          <p:nvPr>
            <p:ph type="body" idx="4294967295"/>
          </p:nvPr>
        </p:nvSpPr>
        <p:spPr>
          <a:xfrm>
            <a:off x="466076" y="1591822"/>
            <a:ext cx="8025982" cy="4141434"/>
          </a:xfrm>
        </p:spPr>
        <p:txBody>
          <a:bodyPr/>
          <a:lstStyle/>
          <a:p>
            <a:pPr rtl="0" fontAlgn="base">
              <a:spcBef>
                <a:spcPts val="0"/>
              </a:spcBef>
            </a:pPr>
            <a:r>
              <a:rPr lang="en-US" sz="2800" dirty="0">
                <a:solidFill>
                  <a:srgbClr val="000000"/>
                </a:solidFill>
                <a:effectLst/>
              </a:rPr>
              <a:t>A broad consensus reached by the 180 participating countries at the 1994 International</a:t>
            </a:r>
            <a:endParaRPr lang="en-US" sz="2800" dirty="0">
              <a:effectLst/>
            </a:endParaRPr>
          </a:p>
          <a:p>
            <a:pPr marL="0" indent="0" rtl="0" fontAlgn="base">
              <a:spcBef>
                <a:spcPts val="0"/>
              </a:spcBef>
              <a:buNone/>
            </a:pPr>
            <a:r>
              <a:rPr lang="en-US" sz="2800" dirty="0">
                <a:solidFill>
                  <a:srgbClr val="000000"/>
                </a:solidFill>
                <a:effectLst/>
              </a:rPr>
              <a:t>Conference on Population and Development agreed that the following are necessary to help slow population growth:</a:t>
            </a:r>
            <a:endParaRPr lang="en-US" sz="2800" dirty="0">
              <a:effectLst/>
            </a:endParaRPr>
          </a:p>
          <a:p>
            <a:pPr marL="1197864" indent="-457200" rtl="0" fontAlgn="base">
              <a:spcBef>
                <a:spcPts val="0"/>
              </a:spcBef>
            </a:pPr>
            <a:r>
              <a:rPr lang="en-US" sz="2800" dirty="0">
                <a:solidFill>
                  <a:srgbClr val="000000"/>
                </a:solidFill>
                <a:effectLst/>
              </a:rPr>
              <a:t>responsible economic development</a:t>
            </a:r>
            <a:endParaRPr lang="en-US" sz="2800" dirty="0">
              <a:effectLst/>
            </a:endParaRPr>
          </a:p>
          <a:p>
            <a:pPr marL="1197864" indent="-457200" rtl="0" fontAlgn="base">
              <a:spcBef>
                <a:spcPts val="0"/>
              </a:spcBef>
            </a:pPr>
            <a:r>
              <a:rPr lang="en-US" sz="2800" dirty="0">
                <a:solidFill>
                  <a:srgbClr val="000000"/>
                </a:solidFill>
                <a:effectLst/>
              </a:rPr>
              <a:t>education and increased women’s rights </a:t>
            </a:r>
            <a:endParaRPr lang="en-US" sz="2800" dirty="0">
              <a:effectLst/>
            </a:endParaRPr>
          </a:p>
          <a:p>
            <a:pPr marL="1197864" indent="-457200" rtl="0" fontAlgn="base">
              <a:spcBef>
                <a:spcPts val="0"/>
              </a:spcBef>
            </a:pPr>
            <a:r>
              <a:rPr lang="en-US" sz="2800" dirty="0">
                <a:solidFill>
                  <a:srgbClr val="000000"/>
                </a:solidFill>
                <a:effectLst/>
              </a:rPr>
              <a:t>high-quality health care (including family planning services)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1073324" y="293854"/>
            <a:ext cx="7017025" cy="1118922"/>
          </a:xfrm>
        </p:spPr>
        <p:txBody>
          <a:bodyPr/>
          <a:lstStyle/>
          <a:p>
            <a:pPr rtl="0" fontAlgn="base"/>
            <a:r>
              <a:rPr lang="en-US" sz="3600" b="1" kern="1200" dirty="0">
                <a:solidFill>
                  <a:srgbClr val="000000"/>
                </a:solidFill>
                <a:effectLst/>
                <a:latin typeface="Calibri"/>
                <a:ea typeface="MS Gothic"/>
                <a:cs typeface="MS Gothic"/>
              </a:rPr>
              <a:t>Total Fertility Declines as Women’s Education Increases</a:t>
            </a:r>
            <a:endParaRPr lang="en-US" dirty="0"/>
          </a:p>
        </p:txBody>
      </p:sp>
      <p:pic>
        <p:nvPicPr>
          <p:cNvPr id="2" name="Picture 1" descr="A comparison of countries in a histogram shows highest fertility where women's enrollment in secondary education is less than ten percent and lowest fertility where enrollment is 60 to 90 perce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47" y="1628800"/>
            <a:ext cx="8966249" cy="4680520"/>
          </a:xfrm>
          <a:prstGeom prst="rect">
            <a:avLst/>
          </a:prstGeom>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52550" y="389853"/>
            <a:ext cx="7229648" cy="917007"/>
          </a:xfrm>
        </p:spPr>
        <p:txBody>
          <a:bodyPr/>
          <a:lstStyle/>
          <a:p>
            <a:pPr rtl="0" fontAlgn="base"/>
            <a:r>
              <a:rPr lang="en-US" sz="3600" b="1" kern="1200" dirty="0">
                <a:solidFill>
                  <a:srgbClr val="000000"/>
                </a:solidFill>
                <a:effectLst/>
                <a:latin typeface="Calibri"/>
                <a:ea typeface="MS Gothic"/>
                <a:cs typeface="MS Gothic"/>
              </a:rPr>
              <a:t>4.6 Family Planning Gives Us Choices</a:t>
            </a:r>
            <a:endParaRPr lang="en-US" dirty="0"/>
          </a:p>
        </p:txBody>
      </p:sp>
      <p:sp>
        <p:nvSpPr>
          <p:cNvPr id="3" name="Content Placeholder 2"/>
          <p:cNvSpPr>
            <a:spLocks noGrp="1"/>
          </p:cNvSpPr>
          <p:nvPr>
            <p:ph type="body" idx="4294967295"/>
          </p:nvPr>
        </p:nvSpPr>
        <p:spPr>
          <a:xfrm>
            <a:off x="452686" y="1590444"/>
            <a:ext cx="7847109" cy="3225758"/>
          </a:xfrm>
        </p:spPr>
        <p:txBody>
          <a:bodyPr/>
          <a:lstStyle/>
          <a:p>
            <a:pPr marL="338328" indent="-338328" rtl="0" fontAlgn="base">
              <a:spcBef>
                <a:spcPts val="700"/>
              </a:spcBef>
            </a:pPr>
            <a:r>
              <a:rPr lang="en-US" sz="2800" b="1" dirty="0">
                <a:solidFill>
                  <a:srgbClr val="000000"/>
                </a:solidFill>
                <a:effectLst/>
              </a:rPr>
              <a:t>Family planning </a:t>
            </a:r>
            <a:r>
              <a:rPr lang="en-US" sz="2800" dirty="0">
                <a:solidFill>
                  <a:srgbClr val="000000"/>
                </a:solidFill>
                <a:effectLst/>
              </a:rPr>
              <a:t>allows couples to determine the number and spacing of their children.</a:t>
            </a:r>
            <a:endParaRPr lang="en-US" sz="2800" dirty="0">
              <a:effectLst/>
            </a:endParaRPr>
          </a:p>
          <a:p>
            <a:pPr marL="338328" indent="-338328" rtl="0" fontAlgn="base">
              <a:spcBef>
                <a:spcPts val="700"/>
              </a:spcBef>
            </a:pPr>
            <a:r>
              <a:rPr lang="en-US" sz="2800" b="1" dirty="0">
                <a:solidFill>
                  <a:srgbClr val="000000"/>
                </a:solidFill>
                <a:effectLst/>
              </a:rPr>
              <a:t>Birth control </a:t>
            </a:r>
            <a:r>
              <a:rPr lang="en-US" sz="2800" dirty="0">
                <a:solidFill>
                  <a:srgbClr val="000000"/>
                </a:solidFill>
                <a:effectLst/>
              </a:rPr>
              <a:t>usually means any method used to reduce births including celibacy, delayed marriage, contraception, and methods that prevent embryo implantation and other methods like induced abortions.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sz="3600" b="1" dirty="0">
                <a:latin typeface="+mn-lt"/>
              </a:rPr>
              <a:t>Humans Have Always </a:t>
            </a:r>
            <a:br>
              <a:rPr lang="en-US" sz="3600" b="1" dirty="0">
                <a:latin typeface="+mn-lt"/>
              </a:rPr>
            </a:br>
            <a:r>
              <a:rPr lang="en-US" sz="3600" b="1" dirty="0">
                <a:latin typeface="+mn-lt"/>
              </a:rPr>
              <a:t>Regulated Their Fertility</a:t>
            </a:r>
          </a:p>
        </p:txBody>
      </p:sp>
      <p:sp>
        <p:nvSpPr>
          <p:cNvPr id="4" name="Content Placeholder 2"/>
          <p:cNvSpPr>
            <a:spLocks noGrp="1"/>
          </p:cNvSpPr>
          <p:nvPr>
            <p:ph idx="1"/>
          </p:nvPr>
        </p:nvSpPr>
        <p:spPr/>
        <p:txBody>
          <a:bodyPr/>
          <a:lstStyle/>
          <a:p>
            <a:r>
              <a:rPr lang="en-US" sz="2800" dirty="0"/>
              <a:t>The high human birth rate of the last two centuries is not the norm, compared to previous millennia of human existence.</a:t>
            </a:r>
          </a:p>
          <a:p>
            <a:r>
              <a:rPr lang="en-US" sz="2800" dirty="0"/>
              <a:t>Evidence suggests that people in every culture and every historic period used a variety of techniques to control population size.</a:t>
            </a:r>
          </a:p>
          <a:p>
            <a:r>
              <a:rPr lang="en-US" sz="2800" dirty="0"/>
              <a:t>These have included taboos against intercourse while breast-feeding, celibacy, folk medicines, abortion, and infanticide.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86458" y="488777"/>
            <a:ext cx="7158068" cy="707975"/>
          </a:xfrm>
        </p:spPr>
        <p:txBody>
          <a:bodyPr/>
          <a:lstStyle/>
          <a:p>
            <a:pPr rtl="0" fontAlgn="base"/>
            <a:r>
              <a:rPr lang="en-US" sz="3600" kern="1200" dirty="0">
                <a:solidFill>
                  <a:srgbClr val="000000"/>
                </a:solidFill>
                <a:effectLst/>
                <a:latin typeface="Arial"/>
                <a:ea typeface="MS Gothic"/>
                <a:cs typeface="MS Gothic"/>
              </a:rPr>
              <a:t> </a:t>
            </a:r>
            <a:r>
              <a:rPr lang="en-US" sz="3600" b="1" kern="1200" dirty="0">
                <a:solidFill>
                  <a:srgbClr val="000000"/>
                </a:solidFill>
                <a:effectLst/>
                <a:latin typeface="Arial"/>
                <a:ea typeface="MS Gothic"/>
                <a:cs typeface="MS Gothic"/>
              </a:rPr>
              <a:t>Today There are Many Options</a:t>
            </a:r>
            <a:endParaRPr lang="en-US" dirty="0"/>
          </a:p>
        </p:txBody>
      </p:sp>
      <p:sp>
        <p:nvSpPr>
          <p:cNvPr id="6" name="Content Placeholder 2"/>
          <p:cNvSpPr>
            <a:spLocks noGrp="1"/>
          </p:cNvSpPr>
          <p:nvPr>
            <p:ph idx="1"/>
          </p:nvPr>
        </p:nvSpPr>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a:latin typeface="Calibri" charset="0"/>
              </a:rPr>
              <a:t>More than 100 new contraceptive methods are now being studied, and some appear to have great promise </a:t>
            </a:r>
            <a:r>
              <a:rPr lang="en-US" sz="2800" dirty="0"/>
              <a:t>to have great promise. </a:t>
            </a:r>
          </a:p>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a:t>Recently the U.S. Food and Drug Administration approved five new birth control products. Four of these use various methods to administer female hormones that prevent pregnancy.</a:t>
            </a:r>
          </a:p>
          <a:p>
            <a:r>
              <a:rPr lang="en-US" sz="2800" dirty="0"/>
              <a:t>Other methods, such as vaccines for women or injections for men, are years away from use.</a:t>
            </a: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00403" y="279698"/>
            <a:ext cx="6352421" cy="1141412"/>
          </a:xfrm>
        </p:spPr>
        <p:txBody>
          <a:bodyPr/>
          <a:lstStyle/>
          <a:p>
            <a:pPr rtl="0" fontAlgn="base"/>
            <a:r>
              <a:rPr lang="en-US" sz="3600" b="1" kern="1200" dirty="0">
                <a:solidFill>
                  <a:srgbClr val="000000"/>
                </a:solidFill>
                <a:effectLst/>
                <a:latin typeface="Calibri"/>
                <a:ea typeface="MS Gothic"/>
                <a:cs typeface="MS Gothic"/>
              </a:rPr>
              <a:t>4.7 What Kind of Future are We</a:t>
            </a:r>
            <a:br>
              <a:rPr lang="en-US" sz="3600" b="1" kern="1200" dirty="0">
                <a:solidFill>
                  <a:srgbClr val="000000"/>
                </a:solidFill>
                <a:effectLst/>
                <a:latin typeface="Calibri"/>
                <a:ea typeface="MS Gothic"/>
                <a:cs typeface="MS Gothic"/>
              </a:rPr>
            </a:br>
            <a:r>
              <a:rPr lang="en-US" sz="3600" b="1" kern="1200" dirty="0">
                <a:solidFill>
                  <a:srgbClr val="000000"/>
                </a:solidFill>
                <a:effectLst/>
                <a:latin typeface="Calibri"/>
                <a:ea typeface="MS Gothic"/>
                <a:cs typeface="MS Gothic"/>
              </a:rPr>
              <a:t>Creating Now?</a:t>
            </a:r>
            <a:endParaRPr lang="en-US" dirty="0"/>
          </a:p>
        </p:txBody>
      </p:sp>
      <p:sp>
        <p:nvSpPr>
          <p:cNvPr id="3" name="Content Placeholder 2"/>
          <p:cNvSpPr>
            <a:spLocks noGrp="1"/>
          </p:cNvSpPr>
          <p:nvPr>
            <p:ph type="body" idx="4294967295"/>
          </p:nvPr>
        </p:nvSpPr>
        <p:spPr>
          <a:xfrm>
            <a:off x="457200" y="1600200"/>
            <a:ext cx="8228013" cy="4524375"/>
          </a:xfrm>
        </p:spPr>
        <p:txBody>
          <a:bodyPr/>
          <a:lstStyle/>
          <a:p>
            <a:pPr rtl="0" fontAlgn="base"/>
            <a:r>
              <a:rPr lang="en-US" sz="3200" dirty="0">
                <a:solidFill>
                  <a:srgbClr val="000000"/>
                </a:solidFill>
                <a:effectLst/>
                <a:latin typeface="+mn-lt"/>
                <a:ea typeface="+mn-ea"/>
                <a:cs typeface="+mn-cs"/>
              </a:rPr>
              <a:t>Most demographers believe that world population will stabilize sometime during this  century. </a:t>
            </a:r>
            <a:endParaRPr lang="en-US" sz="3200" dirty="0">
              <a:effectLst/>
            </a:endParaRPr>
          </a:p>
          <a:p>
            <a:pPr rtl="0" fontAlgn="base"/>
            <a:r>
              <a:rPr lang="en-US" sz="3200" dirty="0">
                <a:solidFill>
                  <a:srgbClr val="000000"/>
                </a:solidFill>
                <a:effectLst/>
                <a:latin typeface="+mn-lt"/>
                <a:ea typeface="+mn-ea"/>
                <a:cs typeface="+mn-cs"/>
              </a:rPr>
              <a:t>When we reach that equilibrium, the total number of humans is likely to be somewhere around 8 to 10 billion.</a:t>
            </a:r>
            <a:endParaRPr lang="en-US" dirty="0">
              <a:effectLst/>
            </a:endParaRPr>
          </a:p>
          <a:p>
            <a:pPr rtl="0" fontAlgn="base"/>
            <a:r>
              <a:rPr lang="en-US" sz="3200" dirty="0">
                <a:solidFill>
                  <a:srgbClr val="000000"/>
                </a:solidFill>
                <a:effectLst/>
                <a:latin typeface="+mn-lt"/>
                <a:ea typeface="+mn-ea"/>
                <a:cs typeface="+mn-cs"/>
              </a:rPr>
              <a:t>The United Nations Population Division projects four possible population scenarios.</a:t>
            </a:r>
            <a:endParaRPr lang="en-US" dirty="0">
              <a:effectLst/>
            </a:endParaRPr>
          </a:p>
          <a:p>
            <a:endParaRPr lang="en-US"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World Population Projections</a:t>
            </a:r>
          </a:p>
        </p:txBody>
      </p:sp>
      <p:pic>
        <p:nvPicPr>
          <p:cNvPr id="3" name="Picture 2" descr="The line graph shows population projections for different growth scenarios. Recent progress in family planning and economic development have led to significantly reduced estimates compared to a few years ago. The medium projection is 9.4 billion in 2050, compared to previous estimates of over 10 billion for that date. High estimates are 14 billion or more people by 2100, low estimates are 6 bill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1340768"/>
            <a:ext cx="8208912" cy="5010912"/>
          </a:xfrm>
          <a:prstGeom prst="rect">
            <a:avLst/>
          </a:prstGeom>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0812" y="289166"/>
            <a:ext cx="8339660" cy="1107844"/>
          </a:xfrm>
        </p:spPr>
        <p:txBody>
          <a:bodyPr/>
          <a:lstStyle/>
          <a:p>
            <a:pPr rtl="0" fontAlgn="base"/>
            <a:r>
              <a:rPr lang="en-US" sz="3600" b="1" kern="1200" dirty="0">
                <a:solidFill>
                  <a:srgbClr val="000000"/>
                </a:solidFill>
                <a:effectLst/>
                <a:latin typeface="Calibri"/>
                <a:ea typeface="MS Gothic"/>
                <a:cs typeface="MS Gothic"/>
              </a:rPr>
              <a:t>Successful Family Planning Programs Often Require Significant Societal Changes</a:t>
            </a:r>
            <a:endParaRPr lang="en-US" dirty="0"/>
          </a:p>
        </p:txBody>
      </p:sp>
      <p:sp>
        <p:nvSpPr>
          <p:cNvPr id="3" name="Content Placeholder 2"/>
          <p:cNvSpPr>
            <a:spLocks noGrp="1"/>
          </p:cNvSpPr>
          <p:nvPr>
            <p:ph type="body" idx="4294967295"/>
          </p:nvPr>
        </p:nvSpPr>
        <p:spPr>
          <a:xfrm>
            <a:off x="463301" y="1594892"/>
            <a:ext cx="8680699" cy="4524375"/>
          </a:xfrm>
        </p:spPr>
        <p:txBody>
          <a:bodyPr/>
          <a:lstStyle/>
          <a:p>
            <a:pPr rtl="0" fontAlgn="base">
              <a:spcBef>
                <a:spcPts val="0"/>
              </a:spcBef>
            </a:pPr>
            <a:r>
              <a:rPr lang="en-US" sz="2800" dirty="0">
                <a:solidFill>
                  <a:srgbClr val="000000"/>
                </a:solidFill>
                <a:effectLst/>
              </a:rPr>
              <a:t>Among the most important of these are:</a:t>
            </a:r>
            <a:endParaRPr lang="en-US" sz="2800" dirty="0">
              <a:effectLst/>
            </a:endParaRPr>
          </a:p>
          <a:p>
            <a:pPr marL="740664" indent="-283464" rtl="0" fontAlgn="base">
              <a:spcBef>
                <a:spcPts val="600"/>
              </a:spcBef>
              <a:buFont typeface="Arial" pitchFamily="34" charset="0"/>
              <a:buChar char="–"/>
            </a:pPr>
            <a:r>
              <a:rPr lang="en-US" sz="2400" dirty="0">
                <a:solidFill>
                  <a:srgbClr val="000000"/>
                </a:solidFill>
                <a:effectLst/>
              </a:rPr>
              <a:t>Improved social, educational, and economic status for women.</a:t>
            </a:r>
            <a:endParaRPr lang="en-US" sz="2400" dirty="0">
              <a:effectLst/>
            </a:endParaRPr>
          </a:p>
          <a:p>
            <a:pPr marL="740664" indent="-283464" rtl="0" fontAlgn="base">
              <a:spcBef>
                <a:spcPts val="600"/>
              </a:spcBef>
              <a:buFont typeface="Arial" pitchFamily="34" charset="0"/>
              <a:buChar char="–"/>
            </a:pPr>
            <a:r>
              <a:rPr lang="en-US" sz="2400" dirty="0">
                <a:solidFill>
                  <a:srgbClr val="000000"/>
                </a:solidFill>
                <a:effectLst/>
              </a:rPr>
              <a:t>Improved status for children.</a:t>
            </a:r>
            <a:endParaRPr lang="en-US" sz="2400" dirty="0">
              <a:effectLst/>
            </a:endParaRPr>
          </a:p>
          <a:p>
            <a:pPr marL="740664" indent="-283464" rtl="0" fontAlgn="base">
              <a:spcBef>
                <a:spcPts val="600"/>
              </a:spcBef>
              <a:buFont typeface="Arial" pitchFamily="34" charset="0"/>
              <a:buChar char="–"/>
            </a:pPr>
            <a:r>
              <a:rPr lang="en-US" sz="2400" dirty="0">
                <a:solidFill>
                  <a:srgbClr val="000000"/>
                </a:solidFill>
                <a:effectLst/>
              </a:rPr>
              <a:t>Acceptance of calculated choice as a valid element in life in general and in fertility in particular.</a:t>
            </a:r>
            <a:endParaRPr lang="en-US" sz="2400" dirty="0">
              <a:effectLst/>
            </a:endParaRPr>
          </a:p>
          <a:p>
            <a:pPr marL="740664" indent="-283464" rtl="0" fontAlgn="base">
              <a:spcBef>
                <a:spcPts val="600"/>
              </a:spcBef>
              <a:buFont typeface="Arial" pitchFamily="34" charset="0"/>
              <a:buChar char="–"/>
            </a:pPr>
            <a:r>
              <a:rPr lang="en-US" sz="2400" dirty="0">
                <a:solidFill>
                  <a:srgbClr val="000000"/>
                </a:solidFill>
                <a:effectLst/>
              </a:rPr>
              <a:t>Social security and political stability that give people the means and the confidence to plan for the future.</a:t>
            </a:r>
            <a:endParaRPr lang="en-US" sz="2400" dirty="0">
              <a:effectLst/>
            </a:endParaRPr>
          </a:p>
          <a:p>
            <a:pPr marL="740664" indent="-283464" rtl="0" fontAlgn="base">
              <a:spcBef>
                <a:spcPts val="600"/>
              </a:spcBef>
              <a:buFont typeface="Arial" pitchFamily="34" charset="0"/>
              <a:buChar char="–"/>
            </a:pPr>
            <a:r>
              <a:rPr lang="en-US" sz="2400" dirty="0">
                <a:solidFill>
                  <a:srgbClr val="000000"/>
                </a:solidFill>
                <a:effectLst/>
              </a:rPr>
              <a:t>The knowledge, availability, and use of effective and acceptable means of birth control.</a:t>
            </a:r>
            <a:endParaRPr lang="en-US" sz="24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sz="3600" b="1" dirty="0"/>
              <a:t>Brazil Gives Us Hope For the Future</a:t>
            </a:r>
          </a:p>
        </p:txBody>
      </p:sp>
      <p:sp>
        <p:nvSpPr>
          <p:cNvPr id="4" name="Content Placeholder 2"/>
          <p:cNvSpPr>
            <a:spLocks noGrp="1"/>
          </p:cNvSpPr>
          <p:nvPr>
            <p:ph idx="1"/>
          </p:nvPr>
        </p:nvSpPr>
        <p:spPr/>
        <p:txBody>
          <a:bodyPr/>
          <a:lstStyle/>
          <a:p>
            <a:r>
              <a:rPr lang="en-US" dirty="0"/>
              <a:t>Already, nearly half the world population lives in countries where the total fertility rate is at or close to the replacement rate.</a:t>
            </a:r>
          </a:p>
          <a:p>
            <a:r>
              <a:rPr lang="en-US" dirty="0"/>
              <a:t>The example of Brazil gives us hope that with rising standards of living, population growth will spontaneously slow without harsh government intervention.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827584" y="274638"/>
            <a:ext cx="7857629" cy="778098"/>
          </a:xfrm>
        </p:spPr>
        <p:txBody>
          <a:bodyPr/>
          <a:lstStyle/>
          <a:p>
            <a:r>
              <a:rPr lang="en-US" sz="3600" b="1" dirty="0"/>
              <a:t>Fertility Rates by Country</a:t>
            </a:r>
          </a:p>
        </p:txBody>
      </p:sp>
      <p:pic>
        <p:nvPicPr>
          <p:cNvPr id="3" name="Picture 2" descr="The shaded map shows fertility rates by country. The average fertility in the United States is currently 2.06, which is below the replacement rate of 2.1 children per woman. Fertility rates are highest in sub-Saharan Africa except for South Africa. Fertility rates are lowest in East Asia, Europe, Canada, and Australi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708" y="1089194"/>
            <a:ext cx="8637772" cy="5220126"/>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Conclusion</a:t>
            </a:r>
            <a:endParaRPr lang="en-US" dirty="0"/>
          </a:p>
        </p:txBody>
      </p:sp>
      <p:sp>
        <p:nvSpPr>
          <p:cNvPr id="3" name="Content Placeholder 2"/>
          <p:cNvSpPr>
            <a:spLocks noGrp="1"/>
          </p:cNvSpPr>
          <p:nvPr>
            <p:ph type="body" idx="4294967295"/>
          </p:nvPr>
        </p:nvSpPr>
        <p:spPr>
          <a:xfrm>
            <a:off x="467544" y="1594892"/>
            <a:ext cx="8228013" cy="4761458"/>
          </a:xfrm>
        </p:spPr>
        <p:txBody>
          <a:bodyPr/>
          <a:lstStyle/>
          <a:p>
            <a:pPr rtl="0" fontAlgn="base">
              <a:spcBef>
                <a:spcPts val="600"/>
              </a:spcBef>
            </a:pPr>
            <a:r>
              <a:rPr lang="en-US" sz="2800" dirty="0">
                <a:solidFill>
                  <a:srgbClr val="000000"/>
                </a:solidFill>
                <a:effectLst/>
              </a:rPr>
              <a:t>A few decades ago, we were warned that a human population explosion was about to engulf the world.</a:t>
            </a:r>
            <a:endParaRPr lang="en-US" sz="2800" dirty="0">
              <a:effectLst/>
            </a:endParaRPr>
          </a:p>
          <a:p>
            <a:pPr rtl="0" fontAlgn="base">
              <a:spcBef>
                <a:spcPts val="600"/>
              </a:spcBef>
            </a:pPr>
            <a:r>
              <a:rPr lang="en-US" sz="2800" dirty="0">
                <a:solidFill>
                  <a:srgbClr val="000000"/>
                </a:solidFill>
                <a:effectLst/>
              </a:rPr>
              <a:t>However, birth rates have fallen, however, almost everywhere, and most demographers now believe that we will reach an equilibrium around 9 billion people in about 2050.</a:t>
            </a:r>
            <a:endParaRPr lang="en-US" sz="2800" dirty="0">
              <a:effectLst/>
            </a:endParaRPr>
          </a:p>
          <a:p>
            <a:pPr rtl="0" fontAlgn="base">
              <a:spcBef>
                <a:spcPts val="600"/>
              </a:spcBef>
            </a:pPr>
            <a:r>
              <a:rPr lang="en-US" sz="2800" dirty="0">
                <a:solidFill>
                  <a:srgbClr val="000000"/>
                </a:solidFill>
                <a:effectLst/>
              </a:rPr>
              <a:t>How,  or if, we should carry out family planning and utilize birth control remains controversial.</a:t>
            </a:r>
            <a:endParaRPr lang="en-US" sz="2800" dirty="0">
              <a:effectLst/>
            </a:endParaRPr>
          </a:p>
          <a:p>
            <a:pPr rtl="0" fontAlgn="base">
              <a:spcBef>
                <a:spcPts val="600"/>
              </a:spcBef>
            </a:pPr>
            <a:r>
              <a:rPr lang="en-US" sz="2800" dirty="0">
                <a:solidFill>
                  <a:srgbClr val="000000"/>
                </a:solidFill>
                <a:effectLst/>
              </a:rPr>
              <a:t>How many humans our planet can support on a long-term basis also remains a vital question.</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5&quot;&gt;&lt;property id=&quot;20148&quot; value=&quot;5&quot;/&gt;&lt;property id=&quot;20300&quot; value=&quot;Slide 2&quot;/&gt;&lt;property id=&quot;20307&quot; value=&quot;257&quot;/&gt;&lt;/object&gt;&lt;object type=&quot;3&quot; unique_id=&quot;10006&quot;&gt;&lt;property id=&quot;20148&quot; value=&quot;5&quot;/&gt;&lt;property id=&quot;20300&quot; value=&quot;Slide 3&quot;/&gt;&lt;property id=&quot;20307&quot; value=&quot;258&quot;/&gt;&lt;/object&gt;&lt;object type=&quot;3&quot; unique_id=&quot;10007&quot;&gt;&lt;property id=&quot;20148&quot; value=&quot;5&quot;/&gt;&lt;property id=&quot;20300&quot; value=&quot;Slide 4&quot;/&gt;&lt;property id=&quot;20307&quot; value=&quot;259&quot;/&gt;&lt;/object&gt;&lt;object type=&quot;3&quot; unique_id=&quot;10008&quot;&gt;&lt;property id=&quot;20148&quot; value=&quot;5&quot;/&gt;&lt;property id=&quot;20300&quot; value=&quot;Slide 5&quot;/&gt;&lt;property id=&quot;20307&quot; value=&quot;260&quot;/&gt;&lt;/object&gt;&lt;object type=&quot;3&quot; unique_id=&quot;10009&quot;&gt;&lt;property id=&quot;20148&quot; value=&quot;5&quot;/&gt;&lt;property id=&quot;20300&quot; value=&quot;Slide 6&quot;/&gt;&lt;property id=&quot;20307&quot; value=&quot;261&quot;/&gt;&lt;/object&gt;&lt;object type=&quot;3&quot; unique_id=&quot;10010&quot;&gt;&lt;property id=&quot;20148&quot; value=&quot;5&quot;/&gt;&lt;property id=&quot;20300&quot; value=&quot;Slide 7&quot;/&gt;&lt;property id=&quot;20307&quot; value=&quot;262&quot;/&gt;&lt;/object&gt;&lt;object type=&quot;3&quot; unique_id=&quot;10011&quot;&gt;&lt;property id=&quot;20148&quot; value=&quot;5&quot;/&gt;&lt;property id=&quot;20300&quot; value=&quot;Slide 8&quot;/&gt;&lt;property id=&quot;20307&quot; value=&quot;263&quot;/&gt;&lt;/object&gt;&lt;object type=&quot;3&quot; unique_id=&quot;10012&quot;&gt;&lt;property id=&quot;20148&quot; value=&quot;5&quot;/&gt;&lt;property id=&quot;20300&quot; value=&quot;Slide 9&quot;/&gt;&lt;property id=&quot;20307&quot; value=&quot;264&quot;/&gt;&lt;/object&gt;&lt;object type=&quot;3&quot; unique_id=&quot;10013&quot;&gt;&lt;property id=&quot;20148&quot; value=&quot;5&quot;/&gt;&lt;property id=&quot;20300&quot; value=&quot;Slide 10&quot;/&gt;&lt;property id=&quot;20307&quot; value=&quot;265&quot;/&gt;&lt;/object&gt;&lt;object type=&quot;3&quot; unique_id=&quot;10014&quot;&gt;&lt;property id=&quot;20148&quot; value=&quot;5&quot;/&gt;&lt;property id=&quot;20300&quot; value=&quot;Slide 11&quot;/&gt;&lt;property id=&quot;20307&quot; value=&quot;266&quot;/&gt;&lt;/object&gt;&lt;object type=&quot;3&quot; unique_id=&quot;10015&quot;&gt;&lt;property id=&quot;20148&quot; value=&quot;5&quot;/&gt;&lt;property id=&quot;20300&quot; value=&quot;Slide 12&quot;/&gt;&lt;property id=&quot;20307&quot; value=&quot;267&quot;/&gt;&lt;/object&gt;&lt;object type=&quot;3&quot; unique_id=&quot;10016&quot;&gt;&lt;property id=&quot;20148&quot; value=&quot;5&quot;/&gt;&lt;property id=&quot;20300&quot; value=&quot;Slide 13&quot;/&gt;&lt;property id=&quot;20307&quot; value=&quot;268&quot;/&gt;&lt;/object&gt;&lt;object type=&quot;3&quot; unique_id=&quot;10017&quot;&gt;&lt;property id=&quot;20148&quot; value=&quot;5&quot;/&gt;&lt;property id=&quot;20300&quot; value=&quot;Slide 14&quot;/&gt;&lt;property id=&quot;20307&quot; value=&quot;269&quot;/&gt;&lt;/object&gt;&lt;object type=&quot;3&quot; unique_id=&quot;10018&quot;&gt;&lt;property id=&quot;20148&quot; value=&quot;5&quot;/&gt;&lt;property id=&quot;20300&quot; value=&quot;Slide 15&quot;/&gt;&lt;property id=&quot;20307&quot; value=&quot;270&quot;/&gt;&lt;/object&gt;&lt;object type=&quot;3&quot; unique_id=&quot;10019&quot;&gt;&lt;property id=&quot;20148&quot; value=&quot;5&quot;/&gt;&lt;property id=&quot;20300&quot; value=&quot;Slide 16&quot;/&gt;&lt;property id=&quot;20307&quot; value=&quot;271&quot;/&gt;&lt;/object&gt;&lt;object type=&quot;3&quot; unique_id=&quot;10020&quot;&gt;&lt;property id=&quot;20148&quot; value=&quot;5&quot;/&gt;&lt;property id=&quot;20300&quot; value=&quot;Slide 17&quot;/&gt;&lt;property id=&quot;20307&quot; value=&quot;272&quot;/&gt;&lt;/object&gt;&lt;object type=&quot;3&quot; unique_id=&quot;10021&quot;&gt;&lt;property id=&quot;20148&quot; value=&quot;5&quot;/&gt;&lt;property id=&quot;20300&quot; value=&quot;Slide 18&quot;/&gt;&lt;property id=&quot;20307&quot; value=&quot;273&quot;/&gt;&lt;/object&gt;&lt;object type=&quot;3&quot; unique_id=&quot;10022&quot;&gt;&lt;property id=&quot;20148&quot; value=&quot;5&quot;/&gt;&lt;property id=&quot;20300&quot; value=&quot;Slide 19&quot;/&gt;&lt;property id=&quot;20307&quot; value=&quot;274&quot;/&gt;&lt;/object&gt;&lt;object type=&quot;3&quot; unique_id=&quot;10023&quot;&gt;&lt;property id=&quot;20148&quot; value=&quot;5&quot;/&gt;&lt;property id=&quot;20300&quot; value=&quot;Slide 20&quot;/&gt;&lt;property id=&quot;20307&quot; value=&quot;275&quot;/&gt;&lt;/object&gt;&lt;object type=&quot;3&quot; unique_id=&quot;10024&quot;&gt;&lt;property id=&quot;20148&quot; value=&quot;5&quot;/&gt;&lt;property id=&quot;20300&quot; value=&quot;Slide 21&quot;/&gt;&lt;property id=&quot;20307&quot; value=&quot;276&quot;/&gt;&lt;/object&gt;&lt;object type=&quot;3&quot; unique_id=&quot;10025&quot;&gt;&lt;property id=&quot;20148&quot; value=&quot;5&quot;/&gt;&lt;property id=&quot;20300&quot; value=&quot;Slide 22&quot;/&gt;&lt;property id=&quot;20307&quot; value=&quot;277&quot;/&gt;&lt;/object&gt;&lt;object type=&quot;3&quot; unique_id=&quot;10026&quot;&gt;&lt;property id=&quot;20148&quot; value=&quot;5&quot;/&gt;&lt;property id=&quot;20300&quot; value=&quot;Slide 23&quot;/&gt;&lt;property id=&quot;20307&quot; value=&quot;278&quot;/&gt;&lt;/object&gt;&lt;object type=&quot;3&quot; unique_id=&quot;10027&quot;&gt;&lt;property id=&quot;20148&quot; value=&quot;5&quot;/&gt;&lt;property id=&quot;20300&quot; value=&quot;Slide 24&quot;/&gt;&lt;property id=&quot;20307&quot; value=&quot;279&quot;/&gt;&lt;/object&gt;&lt;object type=&quot;3&quot; unique_id=&quot;10028&quot;&gt;&lt;property id=&quot;20148&quot; value=&quot;5&quot;/&gt;&lt;property id=&quot;20300&quot; value=&quot;Slide 25&quot;/&gt;&lt;property id=&quot;20307&quot; value=&quot;280&quot;/&gt;&lt;/object&gt;&lt;object type=&quot;3&quot; unique_id=&quot;10029&quot;&gt;&lt;property id=&quot;20148&quot; value=&quot;5&quot;/&gt;&lt;property id=&quot;20300&quot; value=&quot;Slide 26&quot;/&gt;&lt;property id=&quot;20307&quot; value=&quot;281&quot;/&gt;&lt;/object&gt;&lt;object type=&quot;3&quot; unique_id=&quot;10030&quot;&gt;&lt;property id=&quot;20148&quot; value=&quot;5&quot;/&gt;&lt;property id=&quot;20300&quot; value=&quot;Slide 27&quot;/&gt;&lt;property id=&quot;20307&quot; value=&quot;282&quot;/&gt;&lt;/object&gt;&lt;object type=&quot;3&quot; unique_id=&quot;10031&quot;&gt;&lt;property id=&quot;20148&quot; value=&quot;5&quot;/&gt;&lt;property id=&quot;20300&quot; value=&quot;Slide 28&quot;/&gt;&lt;property id=&quot;20307&quot; value=&quot;283&quot;/&gt;&lt;/object&gt;&lt;object type=&quot;3&quot; unique_id=&quot;10032&quot;&gt;&lt;property id=&quot;20148&quot; value=&quot;5&quot;/&gt;&lt;property id=&quot;20300&quot; value=&quot;Slide 29&quot;/&gt;&lt;property id=&quot;20307&quot; value=&quot;284&quot;/&gt;&lt;/object&gt;&lt;object type=&quot;3&quot; unique_id=&quot;10033&quot;&gt;&lt;property id=&quot;20148&quot; value=&quot;5&quot;/&gt;&lt;property id=&quot;20300&quot; value=&quot;Slide 30&quot;/&gt;&lt;property id=&quot;20307&quot; value=&quot;285&quot;/&gt;&lt;/object&gt;&lt;object type=&quot;3&quot; unique_id=&quot;10034&quot;&gt;&lt;property id=&quot;20148&quot; value=&quot;5&quot;/&gt;&lt;property id=&quot;20300&quot; value=&quot;Slide 31&quot;/&gt;&lt;property id=&quot;20307&quot; value=&quot;286&quot;/&gt;&lt;/object&gt;&lt;object type=&quot;3&quot; unique_id=&quot;10035&quot;&gt;&lt;property id=&quot;20148&quot; value=&quot;5&quot;/&gt;&lt;property id=&quot;20300&quot; value=&quot;Slide 32&quot;/&gt;&lt;property id=&quot;20307&quot; value=&quot;287&quot;/&gt;&lt;/object&gt;&lt;object type=&quot;3&quot; unique_id=&quot;10036&quot;&gt;&lt;property id=&quot;20148&quot; value=&quot;5&quot;/&gt;&lt;property id=&quot;20300&quot; value=&quot;Slide 33&quot;/&gt;&lt;property id=&quot;20307&quot; value=&quot;288&quot;/&gt;&lt;/object&gt;&lt;object type=&quot;3&quot; unique_id=&quot;10037&quot;&gt;&lt;property id=&quot;20148&quot; value=&quot;5&quot;/&gt;&lt;property id=&quot;20300&quot; value=&quot;Slide 34&quot;/&gt;&lt;property id=&quot;20307&quot; value=&quot;289&quot;/&gt;&lt;/object&gt;&lt;object type=&quot;3&quot; unique_id=&quot;10038&quot;&gt;&lt;property id=&quot;20148&quot; value=&quot;5&quot;/&gt;&lt;property id=&quot;20300&quot; value=&quot;Slide 35&quot;/&gt;&lt;property id=&quot;20307&quot; value=&quot;290&quot;/&gt;&lt;/object&gt;&lt;object type=&quot;3&quot; unique_id=&quot;10039&quot;&gt;&lt;property id=&quot;20148&quot; value=&quot;5&quot;/&gt;&lt;property id=&quot;20300&quot; value=&quot;Slide 36&quot;/&gt;&lt;property id=&quot;20307&quot; value=&quot;291&quot;/&gt;&lt;/object&gt;&lt;object type=&quot;3&quot; unique_id=&quot;10040&quot;&gt;&lt;property id=&quot;20148&quot; value=&quot;5&quot;/&gt;&lt;property id=&quot;20300&quot; value=&quot;Slide 37&quot;/&gt;&lt;property id=&quot;20307&quot; value=&quot;292&quot;/&gt;&lt;/object&gt;&lt;object type=&quot;3&quot; unique_id=&quot;10041&quot;&gt;&lt;property id=&quot;20148&quot; value=&quot;5&quot;/&gt;&lt;property id=&quot;20300&quot; value=&quot;Slide 38&quot;/&gt;&lt;property id=&quot;20307&quot; value=&quot;293&quot;/&gt;&lt;/object&gt;&lt;object type=&quot;3&quot; unique_id=&quot;10042&quot;&gt;&lt;property id=&quot;20148&quot; value=&quot;5&quot;/&gt;&lt;property id=&quot;20300&quot; value=&quot;Slide 39&quot;/&gt;&lt;property id=&quot;20307&quot; value=&quot;294&quot;/&gt;&lt;/object&gt;&lt;object type=&quot;3&quot; unique_id=&quot;10043&quot;&gt;&lt;property id=&quot;20148&quot; value=&quot;5&quot;/&gt;&lt;property id=&quot;20300&quot; value=&quot;Slide 40&quot;/&gt;&lt;property id=&quot;20307&quot; value=&quot;295&quot;/&gt;&lt;/object&gt;&lt;object type=&quot;3&quot; unique_id=&quot;10044&quot;&gt;&lt;property id=&quot;20148&quot; value=&quot;5&quot;/&gt;&lt;property id=&quot;20300&quot; value=&quot;Slide 41&quot;/&gt;&lt;property id=&quot;20307&quot; value=&quot;296&quot;/&gt;&lt;/object&gt;&lt;object type=&quot;3&quot; unique_id=&quot;10045&quot;&gt;&lt;property id=&quot;20148&quot; value=&quot;5&quot;/&gt;&lt;property id=&quot;20300&quot; value=&quot;Slide 42&quot;/&gt;&lt;property id=&quot;20307&quot; value=&quot;297&quot;/&gt;&lt;/object&gt;&lt;object type=&quot;3&quot; unique_id=&quot;10046&quot;&gt;&lt;property id=&quot;20148&quot; value=&quot;5&quot;/&gt;&lt;property id=&quot;20300&quot; value=&quot;Slide 43&quot;/&gt;&lt;property id=&quot;20307&quot; value=&quot;298&quot;/&gt;&lt;/object&gt;&lt;object type=&quot;3&quot; unique_id=&quot;10047&quot;&gt;&lt;property id=&quot;20148&quot; value=&quot;5&quot;/&gt;&lt;property id=&quot;20300&quot; value=&quot;Slide 44&quot;/&gt;&lt;property id=&quot;20307&quot; value=&quot;299&quot;/&gt;&lt;/object&gt;&lt;object type=&quot;3&quot; unique_id=&quot;10048&quot;&gt;&lt;property id=&quot;20148&quot; value=&quot;5&quot;/&gt;&lt;property id=&quot;20300&quot; value=&quot;Slide 45&quot;/&gt;&lt;property id=&quot;20307&quot; value=&quot;300&quot;/&gt;&lt;/object&gt;&lt;object type=&quot;3&quot; unique_id=&quot;10049&quot;&gt;&lt;property id=&quot;20148&quot; value=&quot;5&quot;/&gt;&lt;property id=&quot;20300&quot; value=&quot;Slide 46&quot;/&gt;&lt;property id=&quot;20307&quot; value=&quot;301&quot;/&gt;&lt;/object&gt;&lt;object type=&quot;3&quot; unique_id=&quot;10050&quot;&gt;&lt;property id=&quot;20148&quot; value=&quot;5&quot;/&gt;&lt;property id=&quot;20300&quot; value=&quot;Slide 47&quot;/&gt;&lt;property id=&quot;20307&quot; value=&quot;302&quot;/&gt;&lt;/object&gt;&lt;object type=&quot;3&quot; unique_id=&quot;10051&quot;&gt;&lt;property id=&quot;20148&quot; value=&quot;5&quot;/&gt;&lt;property id=&quot;20300&quot; value=&quot;Slide 48&quot;/&gt;&lt;property id=&quot;20307&quot; value=&quot;303&quot;/&gt;&lt;/object&gt;&lt;object type=&quot;3&quot; unique_id=&quot;10052&quot;&gt;&lt;property id=&quot;20148&quot; value=&quot;5&quot;/&gt;&lt;property id=&quot;20300&quot; value=&quot;Slide 49&quot;/&gt;&lt;property id=&quot;20307&quot; value=&quot;304&quot;/&gt;&lt;/object&gt;&lt;object type=&quot;3&quot; unique_id=&quot;10053&quot;&gt;&lt;property id=&quot;20148&quot; value=&quot;5&quot;/&gt;&lt;property id=&quot;20300&quot; value=&quot;Slide 50&quot;/&gt;&lt;property id=&quot;20307&quot; value=&quot;305&quot;/&gt;&lt;/object&gt;&lt;object type=&quot;3&quot; unique_id=&quot;10054&quot;&gt;&lt;property id=&quot;20148&quot; value=&quot;5&quot;/&gt;&lt;property id=&quot;20300&quot; value=&quot;Slide 51&quot;/&gt;&lt;property id=&quot;20307&quot; value=&quot;306&quot;/&gt;&lt;/object&gt;&lt;object type=&quot;3&quot; unique_id=&quot;10055&quot;&gt;&lt;property id=&quot;20148&quot; value=&quot;5&quot;/&gt;&lt;property id=&quot;20300&quot; value=&quot;Slide 52&quot;/&gt;&lt;property id=&quot;20307&quot; value=&quot;307&quot;/&gt;&lt;/object&gt;&lt;/object&gt;&lt;/object&gt;&lt;/database&gt;"/>
</p:tagLst>
</file>

<file path=ppt/theme/theme1.xml><?xml version="1.0" encoding="utf-8"?>
<a:theme xmlns:a="http://schemas.openxmlformats.org/drawingml/2006/main" name="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S Gothic"/>
        <a:cs typeface="MS Gothic"/>
      </a:majorFont>
      <a:minorFont>
        <a:latin typeface="Calibri"/>
        <a:ea typeface="MS Gothic"/>
        <a:cs typeface="MS 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S Gothic"/>
        <a:cs typeface="MS Gothic"/>
      </a:majorFont>
      <a:minorFont>
        <a:latin typeface="Calibri"/>
        <a:ea typeface="MS Gothic"/>
        <a:cs typeface="MS 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S Gothic"/>
        <a:cs typeface="MS Gothic"/>
      </a:majorFont>
      <a:minorFont>
        <a:latin typeface="Calibri"/>
        <a:ea typeface="MS Gothic"/>
        <a:cs typeface="MS 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5179</TotalTime>
  <Words>7596</Words>
  <Application>Microsoft Office PowerPoint</Application>
  <PresentationFormat>On-screen Show (4:3)</PresentationFormat>
  <Paragraphs>445</Paragraphs>
  <Slides>51</Slides>
  <Notes>48</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51</vt:i4>
      </vt:variant>
    </vt:vector>
  </HeadingPairs>
  <TitlesOfParts>
    <vt:vector size="59" baseType="lpstr">
      <vt:lpstr>Arial</vt:lpstr>
      <vt:lpstr>Calibri</vt:lpstr>
      <vt:lpstr>OfficinaSansStd-Bold</vt:lpstr>
      <vt:lpstr>OfficinaSansStd-BoldItalic</vt:lpstr>
      <vt:lpstr>Times New Roman</vt:lpstr>
      <vt:lpstr>2_Office Theme</vt:lpstr>
      <vt:lpstr>4_Office Theme</vt:lpstr>
      <vt:lpstr>7_Office Theme</vt:lpstr>
      <vt:lpstr>Chapter 4 Lecture Outline</vt:lpstr>
      <vt:lpstr>Learning Outcomes After studying this chapter, you should be able to answer the following questions:</vt:lpstr>
      <vt:lpstr>Case Study: Population Stabilization in Brazil</vt:lpstr>
      <vt:lpstr>4.1 Past and Current Population Growth are Very Different</vt:lpstr>
      <vt:lpstr>Human Populations Grew  Slowly Until Recently</vt:lpstr>
      <vt:lpstr>Human Population Increases are Relatively Recent</vt:lpstr>
      <vt:lpstr>Human Populations Throughout History</vt:lpstr>
      <vt:lpstr>World Population Growth and  Doubling Times</vt:lpstr>
      <vt:lpstr>Today,  Access to Birth Control Affects  the Number of Children Families Have</vt:lpstr>
      <vt:lpstr>4.2 Perspectives on Population Growth</vt:lpstr>
      <vt:lpstr>Does Environment or Culture Control Human Population Growth? </vt:lpstr>
      <vt:lpstr>What is the Carrying Capacity for Humans?</vt:lpstr>
      <vt:lpstr>Technology Increases Carrying Capacity for Humans (1)</vt:lpstr>
      <vt:lpstr>Technology Increases Carrying Capacity for Humans (2)</vt:lpstr>
      <vt:lpstr>Calculating the Impact  of Human Population</vt:lpstr>
      <vt:lpstr>Ecological Footprints Can Calculate Impact</vt:lpstr>
      <vt:lpstr>Population Growth Could Bring Benefits</vt:lpstr>
      <vt:lpstr>4.3 Many Factors Determine Population Growth</vt:lpstr>
      <vt:lpstr>How Many of Us are There?</vt:lpstr>
      <vt:lpstr>We Live in a Demographically Divided  World</vt:lpstr>
      <vt:lpstr>AIDS Affects Population Growth Rates</vt:lpstr>
      <vt:lpstr>Factors Affecting Population Growth</vt:lpstr>
      <vt:lpstr>4.4 Fertility Influenced By Culture</vt:lpstr>
      <vt:lpstr>World Fertility Rates are Declining</vt:lpstr>
      <vt:lpstr>Life Expectancy is Rising Worldwide TABLE 4.2 The World's Largest Countries</vt:lpstr>
      <vt:lpstr>Life Expectancy is Related to Income</vt:lpstr>
      <vt:lpstr>Living Longer has Profound  Social Implications</vt:lpstr>
      <vt:lpstr>Age Class Histograms</vt:lpstr>
      <vt:lpstr>4.4  Fertility is Influenced by Culture</vt:lpstr>
      <vt:lpstr>People Want Children for Many Reasons</vt:lpstr>
      <vt:lpstr>In Low-tech Agricultural Areas Children are Additional Laborers</vt:lpstr>
      <vt:lpstr>Education and Income Affect the Desire for Children</vt:lpstr>
      <vt:lpstr>4.5 A Demographic Transition Can Lead to Stable Population Size</vt:lpstr>
      <vt:lpstr>Stage I</vt:lpstr>
      <vt:lpstr>Stage II</vt:lpstr>
      <vt:lpstr>Stage III</vt:lpstr>
      <vt:lpstr>Stage IV</vt:lpstr>
      <vt:lpstr>Many Countries are in a  Demographic Transition</vt:lpstr>
      <vt:lpstr>Two Ways to Complete  the Demographic Transition (1)</vt:lpstr>
      <vt:lpstr>Two Ways to Complete  the Demographic Transition (2)</vt:lpstr>
      <vt:lpstr>Improving Women’s Lives Helps Reduce Birth Rates</vt:lpstr>
      <vt:lpstr>Total Fertility Declines as Women’s Education Increases</vt:lpstr>
      <vt:lpstr>4.6 Family Planning Gives Us Choices</vt:lpstr>
      <vt:lpstr>Humans Have Always  Regulated Their Fertility</vt:lpstr>
      <vt:lpstr> Today There are Many Options</vt:lpstr>
      <vt:lpstr>4.7 What Kind of Future are We Creating Now?</vt:lpstr>
      <vt:lpstr>World Population Projections</vt:lpstr>
      <vt:lpstr>Successful Family Planning Programs Often Require Significant Societal Changes</vt:lpstr>
      <vt:lpstr>Brazil Gives Us Hope For the Future</vt:lpstr>
      <vt:lpstr>Fertility Rates by Country</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dc:creator>
  <cp:lastModifiedBy>areej ameen</cp:lastModifiedBy>
  <cp:revision>538</cp:revision>
  <cp:lastPrinted>1601-01-01T00:00:00Z</cp:lastPrinted>
  <dcterms:created xsi:type="dcterms:W3CDTF">2016-08-10T17:02:43Z</dcterms:created>
  <dcterms:modified xsi:type="dcterms:W3CDTF">2019-12-03T10:33:50Z</dcterms:modified>
</cp:coreProperties>
</file>